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1" r:id="rId1"/>
    <p:sldMasterId id="2147483801" r:id="rId2"/>
    <p:sldMasterId id="2147483893" r:id="rId3"/>
    <p:sldMasterId id="2147483949" r:id="rId4"/>
    <p:sldMasterId id="2147484005" r:id="rId5"/>
    <p:sldMasterId id="2147484017" r:id="rId6"/>
  </p:sldMasterIdLst>
  <p:notesMasterIdLst>
    <p:notesMasterId r:id="rId68"/>
  </p:notesMasterIdLst>
  <p:sldIdLst>
    <p:sldId id="466" r:id="rId7"/>
    <p:sldId id="463" r:id="rId8"/>
    <p:sldId id="705" r:id="rId9"/>
    <p:sldId id="706" r:id="rId10"/>
    <p:sldId id="360" r:id="rId11"/>
    <p:sldId id="361" r:id="rId12"/>
    <p:sldId id="278" r:id="rId13"/>
    <p:sldId id="689" r:id="rId14"/>
    <p:sldId id="694" r:id="rId15"/>
    <p:sldId id="717" r:id="rId16"/>
    <p:sldId id="707" r:id="rId17"/>
    <p:sldId id="258" r:id="rId18"/>
    <p:sldId id="296" r:id="rId19"/>
    <p:sldId id="594" r:id="rId20"/>
    <p:sldId id="716" r:id="rId21"/>
    <p:sldId id="714" r:id="rId22"/>
    <p:sldId id="715" r:id="rId23"/>
    <p:sldId id="314" r:id="rId24"/>
    <p:sldId id="593" r:id="rId25"/>
    <p:sldId id="267" r:id="rId26"/>
    <p:sldId id="708" r:id="rId27"/>
    <p:sldId id="275" r:id="rId28"/>
    <p:sldId id="690" r:id="rId29"/>
    <p:sldId id="310" r:id="rId30"/>
    <p:sldId id="311" r:id="rId31"/>
    <p:sldId id="317" r:id="rId32"/>
    <p:sldId id="711" r:id="rId33"/>
    <p:sldId id="710" r:id="rId34"/>
    <p:sldId id="709" r:id="rId35"/>
    <p:sldId id="712" r:id="rId36"/>
    <p:sldId id="713" r:id="rId37"/>
    <p:sldId id="362" r:id="rId38"/>
    <p:sldId id="370" r:id="rId39"/>
    <p:sldId id="372" r:id="rId40"/>
    <p:sldId id="704" r:id="rId41"/>
    <p:sldId id="374" r:id="rId42"/>
    <p:sldId id="375" r:id="rId43"/>
    <p:sldId id="376" r:id="rId44"/>
    <p:sldId id="700" r:id="rId45"/>
    <p:sldId id="701" r:id="rId46"/>
    <p:sldId id="702" r:id="rId47"/>
    <p:sldId id="703" r:id="rId48"/>
    <p:sldId id="377" r:id="rId49"/>
    <p:sldId id="378" r:id="rId50"/>
    <p:sldId id="379" r:id="rId51"/>
    <p:sldId id="380" r:id="rId52"/>
    <p:sldId id="404" r:id="rId53"/>
    <p:sldId id="383" r:id="rId54"/>
    <p:sldId id="384" r:id="rId55"/>
    <p:sldId id="385" r:id="rId56"/>
    <p:sldId id="387" r:id="rId57"/>
    <p:sldId id="388" r:id="rId58"/>
    <p:sldId id="389" r:id="rId59"/>
    <p:sldId id="390" r:id="rId60"/>
    <p:sldId id="391" r:id="rId61"/>
    <p:sldId id="392" r:id="rId62"/>
    <p:sldId id="393" r:id="rId63"/>
    <p:sldId id="394" r:id="rId64"/>
    <p:sldId id="395" r:id="rId65"/>
    <p:sldId id="681" r:id="rId66"/>
    <p:sldId id="685" r:id="rId67"/>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3">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FF99"/>
    <a:srgbClr val="FF9966"/>
    <a:srgbClr val="0033CC"/>
    <a:srgbClr val="FF33CC"/>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184" autoAdjust="0"/>
  </p:normalViewPr>
  <p:slideViewPr>
    <p:cSldViewPr>
      <p:cViewPr varScale="1">
        <p:scale>
          <a:sx n="81" d="100"/>
          <a:sy n="81" d="100"/>
        </p:scale>
        <p:origin x="1498" y="62"/>
      </p:cViewPr>
      <p:guideLst>
        <p:guide orient="horz" pos="2163"/>
        <p:guide pos="2880"/>
      </p:guideLst>
    </p:cSldViewPr>
  </p:slideViewPr>
  <p:notesTextViewPr>
    <p:cViewPr>
      <p:scale>
        <a:sx n="100" d="100"/>
        <a:sy n="100" d="100"/>
      </p:scale>
      <p:origin x="0" y="0"/>
    </p:cViewPr>
  </p:notesTextViewPr>
  <p:sorterViewPr>
    <p:cViewPr>
      <p:scale>
        <a:sx n="200" d="100"/>
        <a:sy n="200" d="100"/>
      </p:scale>
      <p:origin x="0" y="413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9-09T19:42:15.981" idx="1">
    <p:pos x="2001" y="2115"/>
    <p:text>从开始到结束的时间</p:text>
  </p:cm>
  <p:cm authorId="0" dt="2020-09-09T19:43:10.959" idx="2">
    <p:pos x="5525" y="3001"/>
    <p:text>当时没有标准键盘鼠标</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9-09T19:44:38.782" idx="3">
    <p:pos x="1235" y="3085"/>
    <p:text>批处理系统里要完成的任务交作业
作业进了内存就叫进程</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a:defRPr/>
            </a:pPr>
            <a:endParaRPr lang="en-US"/>
          </a:p>
        </p:txBody>
      </p:sp>
      <p:sp>
        <p:nvSpPr>
          <p:cNvPr id="6148" name="Rectangle 4"/>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algn="r">
              <a:defRPr sz="1200"/>
            </a:lvl1pPr>
          </a:lstStyle>
          <a:p>
            <a:fld id="{4D17AA93-DC21-473B-996A-4CA9B7F0CD51}" type="slidenum">
              <a:rPr lang="en-US" altLang="zh-CN"/>
              <a:pPr/>
              <a:t>‹#›</a:t>
            </a:fld>
            <a:endParaRPr lang="en-US" altLang="zh-CN"/>
          </a:p>
        </p:txBody>
      </p:sp>
    </p:spTree>
    <p:extLst>
      <p:ext uri="{BB962C8B-B14F-4D97-AF65-F5344CB8AC3E}">
        <p14:creationId xmlns:p14="http://schemas.microsoft.com/office/powerpoint/2010/main" val="23870025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可以称之为云操作系统，作为云端应用程序和实体数据中心的中间层， 让云端应用不受限于实体数据中心内各种硬设备的局限，提供一个共通的云端执行环境。</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作为操作系统，它具备以下的特点：</a:t>
            </a:r>
          </a:p>
          <a:p>
            <a:r>
              <a:rPr lang="zh-CN" altLang="en-US" sz="1200" b="0" i="0" kern="1200">
                <a:solidFill>
                  <a:schemeClr val="tx1"/>
                </a:solidFill>
                <a:effectLst/>
                <a:latin typeface="Arial" panose="020B0604020202020204" pitchFamily="34" charset="0"/>
                <a:ea typeface="宋体" panose="02010600030101010101" pitchFamily="2" charset="-122"/>
                <a:cs typeface="+mn-cs"/>
              </a:rPr>
              <a:t>资源抽象</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将服务器、存储、网络设备等，通过虚拟化的方式，抽象成资源池</a:t>
            </a:r>
          </a:p>
          <a:p>
            <a:r>
              <a:rPr lang="zh-CN" altLang="en-US" sz="1200" b="0" i="0" kern="1200">
                <a:solidFill>
                  <a:schemeClr val="tx1"/>
                </a:solidFill>
                <a:effectLst/>
                <a:latin typeface="Arial" panose="020B0604020202020204" pitchFamily="34" charset="0"/>
                <a:ea typeface="宋体" panose="02010600030101010101" pitchFamily="2" charset="-122"/>
                <a:cs typeface="+mn-cs"/>
              </a:rPr>
              <a:t>资源分配与负载调度</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根据管理员</a:t>
            </a:r>
            <a:r>
              <a:rPr lang="en-US" altLang="zh-CN" sz="1200" b="0" i="0" kern="120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effectLst/>
                <a:latin typeface="Arial" panose="020B0604020202020204" pitchFamily="34" charset="0"/>
                <a:ea typeface="宋体" panose="02010600030101010101" pitchFamily="2" charset="-122"/>
                <a:cs typeface="+mn-cs"/>
              </a:rPr>
              <a:t>租户的需求，将资源池中的资源分配给不同的租户，承载不同应用</a:t>
            </a:r>
          </a:p>
          <a:p>
            <a:r>
              <a:rPr lang="zh-CN" altLang="en-US" sz="1200" b="0" i="0" kern="1200">
                <a:solidFill>
                  <a:schemeClr val="tx1"/>
                </a:solidFill>
                <a:effectLst/>
                <a:latin typeface="Arial" panose="020B0604020202020204" pitchFamily="34" charset="0"/>
                <a:ea typeface="宋体" panose="02010600030101010101" pitchFamily="2" charset="-122"/>
                <a:cs typeface="+mn-cs"/>
              </a:rPr>
              <a:t>应用生命周期管理</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已经可以提供初步的应用部署</a:t>
            </a:r>
            <a:r>
              <a:rPr lang="en-US" altLang="zh-CN" sz="1200" b="0" i="0" kern="120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effectLst/>
                <a:latin typeface="Arial" panose="020B0604020202020204" pitchFamily="34" charset="0"/>
                <a:ea typeface="宋体" panose="02010600030101010101" pitchFamily="2" charset="-122"/>
                <a:cs typeface="+mn-cs"/>
              </a:rPr>
              <a:t>撤除、自动规模调整能力</a:t>
            </a:r>
          </a:p>
          <a:p>
            <a:r>
              <a:rPr lang="zh-CN" altLang="en-US" sz="1200" b="0" i="0" kern="1200">
                <a:solidFill>
                  <a:schemeClr val="tx1"/>
                </a:solidFill>
                <a:effectLst/>
                <a:latin typeface="Arial" panose="020B0604020202020204" pitchFamily="34" charset="0"/>
                <a:ea typeface="宋体" panose="02010600030101010101" pitchFamily="2" charset="-122"/>
                <a:cs typeface="+mn-cs"/>
              </a:rPr>
              <a:t>系统运维</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已经可以提供初步的系统监控能力</a:t>
            </a:r>
          </a:p>
          <a:p>
            <a:r>
              <a:rPr lang="zh-CN" altLang="en-US" sz="1200" b="0" i="0" kern="1200">
                <a:solidFill>
                  <a:schemeClr val="tx1"/>
                </a:solidFill>
                <a:effectLst/>
                <a:latin typeface="Arial" panose="020B0604020202020204" pitchFamily="34" charset="0"/>
                <a:ea typeface="宋体" panose="02010600030101010101" pitchFamily="2" charset="-122"/>
                <a:cs typeface="+mn-cs"/>
              </a:rPr>
              <a:t>人机交互</a:t>
            </a:r>
          </a:p>
          <a:p>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提供人机接口，外界可以通过</a:t>
            </a:r>
            <a:r>
              <a:rPr lang="en-US" altLang="zh-CN" sz="1200" b="0" i="0" kern="1200">
                <a:solidFill>
                  <a:schemeClr val="tx1"/>
                </a:solidFill>
                <a:effectLst/>
                <a:latin typeface="Arial" panose="020B0604020202020204" pitchFamily="34" charset="0"/>
                <a:ea typeface="宋体" panose="02010600030101010101" pitchFamily="2" charset="-122"/>
                <a:cs typeface="+mn-cs"/>
              </a:rPr>
              <a:t>API</a:t>
            </a:r>
            <a:r>
              <a:rPr lang="zh-CN" altLang="en-US" sz="1200" b="0" i="0" kern="1200">
                <a:solidFill>
                  <a:schemeClr val="tx1"/>
                </a:solidFill>
                <a:effectLst/>
                <a:latin typeface="Arial" panose="020B0604020202020204" pitchFamily="34" charset="0"/>
                <a:ea typeface="宋体" panose="02010600030101010101" pitchFamily="2" charset="-122"/>
                <a:cs typeface="+mn-cs"/>
              </a:rPr>
              <a:t>、命令行或图形界面的方式与</a:t>
            </a:r>
            <a:r>
              <a:rPr lang="en-US" altLang="zh-CN" sz="1200" b="0" i="0" kern="1200">
                <a:solidFill>
                  <a:schemeClr val="tx1"/>
                </a:solidFill>
                <a:effectLst/>
                <a:latin typeface="Arial" panose="020B0604020202020204" pitchFamily="34" charset="0"/>
                <a:ea typeface="宋体" panose="02010600030101010101" pitchFamily="2" charset="-122"/>
                <a:cs typeface="+mn-cs"/>
              </a:rPr>
              <a:t>OpenStack</a:t>
            </a:r>
            <a:r>
              <a:rPr lang="zh-CN" altLang="en-US" sz="1200" b="0" i="0" kern="1200">
                <a:solidFill>
                  <a:schemeClr val="tx1"/>
                </a:solidFill>
                <a:effectLst/>
                <a:latin typeface="Arial" panose="020B0604020202020204" pitchFamily="34" charset="0"/>
                <a:ea typeface="宋体" panose="02010600030101010101" pitchFamily="2" charset="-122"/>
                <a:cs typeface="+mn-cs"/>
              </a:rPr>
              <a:t>交互。</a:t>
            </a:r>
          </a:p>
          <a:p>
            <a:endParaRPr lang="en-US" altLang="zh-CN" sz="1200" b="0" i="0" kern="120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4D17AA93-DC21-473B-996A-4CA9B7F0CD51}" type="slidenum">
              <a:rPr lang="en-US" altLang="zh-CN" smtClean="0"/>
              <a:pPr/>
              <a:t>7</a:t>
            </a:fld>
            <a:endParaRPr lang="en-US" altLang="zh-CN"/>
          </a:p>
        </p:txBody>
      </p:sp>
    </p:spTree>
    <p:extLst>
      <p:ext uri="{BB962C8B-B14F-4D97-AF65-F5344CB8AC3E}">
        <p14:creationId xmlns:p14="http://schemas.microsoft.com/office/powerpoint/2010/main" val="417282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a:t>对于</a:t>
            </a:r>
            <a:r>
              <a:rPr lang="en-US" altLang="zh-CN" sz="1200"/>
              <a:t>Linux</a:t>
            </a:r>
            <a:r>
              <a:rPr lang="zh-CN" altLang="en-US" sz="1200"/>
              <a:t>来说，不管是应用还是内核都是由内存管理单元来做统一的内存管理的，用户空间的程序确实不能访问内核空间，但是对于内核来说，</a:t>
            </a:r>
            <a:r>
              <a:rPr lang="en-US" altLang="zh-CN" sz="1200"/>
              <a:t>3GB-4GB</a:t>
            </a:r>
            <a:r>
              <a:rPr lang="zh-CN" altLang="en-US" sz="1200"/>
              <a:t>的线性地址空间对整个内核都是共用的，同时内核中的</a:t>
            </a:r>
            <a:r>
              <a:rPr lang="en-US" altLang="zh-CN" sz="1200"/>
              <a:t>VFS</a:t>
            </a:r>
            <a:r>
              <a:rPr lang="zh-CN" altLang="en-US" sz="1200"/>
              <a:t>、</a:t>
            </a:r>
            <a:r>
              <a:rPr lang="en-US" altLang="zh-CN" sz="1200"/>
              <a:t>System Call</a:t>
            </a:r>
            <a:r>
              <a:rPr lang="zh-CN" altLang="en-US" sz="1200"/>
              <a:t>等模块被划分到内核中，它们之间的地址空间是相同的，这里的用户服务按照我的理解就是这几个内核模块所需要的报备，如上图所示。</a:t>
            </a:r>
          </a:p>
          <a:p>
            <a:endParaRPr lang="zh-CN" altLang="en-US"/>
          </a:p>
        </p:txBody>
      </p:sp>
      <p:sp>
        <p:nvSpPr>
          <p:cNvPr id="4" name="灯片编号占位符 3"/>
          <p:cNvSpPr>
            <a:spLocks noGrp="1"/>
          </p:cNvSpPr>
          <p:nvPr>
            <p:ph type="sldNum" sz="quarter" idx="10"/>
          </p:nvPr>
        </p:nvSpPr>
        <p:spPr/>
        <p:txBody>
          <a:bodyPr/>
          <a:lstStyle/>
          <a:p>
            <a:fld id="{4D17AA93-DC21-473B-996A-4CA9B7F0CD51}" type="slidenum">
              <a:rPr lang="en-US" altLang="zh-CN" smtClean="0"/>
              <a:pPr/>
              <a:t>9</a:t>
            </a:fld>
            <a:endParaRPr lang="en-US" altLang="zh-CN"/>
          </a:p>
        </p:txBody>
      </p:sp>
    </p:spTree>
    <p:extLst>
      <p:ext uri="{BB962C8B-B14F-4D97-AF65-F5344CB8AC3E}">
        <p14:creationId xmlns:p14="http://schemas.microsoft.com/office/powerpoint/2010/main" val="401873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处理机包括中央处理器，主存储器，输入</a:t>
            </a:r>
            <a:r>
              <a:rPr lang="en-US" altLang="zh-CN"/>
              <a:t>-</a:t>
            </a:r>
            <a:r>
              <a:rPr lang="zh-CN" altLang="en-US"/>
              <a:t>输出接口</a:t>
            </a:r>
          </a:p>
        </p:txBody>
      </p:sp>
      <p:sp>
        <p:nvSpPr>
          <p:cNvPr id="4" name="灯片编号占位符 3"/>
          <p:cNvSpPr>
            <a:spLocks noGrp="1"/>
          </p:cNvSpPr>
          <p:nvPr>
            <p:ph type="sldNum" sz="quarter" idx="10"/>
          </p:nvPr>
        </p:nvSpPr>
        <p:spPr/>
        <p:txBody>
          <a:bodyPr/>
          <a:lstStyle/>
          <a:p>
            <a:fld id="{4D17AA93-DC21-473B-996A-4CA9B7F0CD51}" type="slidenum">
              <a:rPr lang="en-US" altLang="zh-CN" smtClean="0"/>
              <a:pPr/>
              <a:t>18</a:t>
            </a:fld>
            <a:endParaRPr lang="en-US" altLang="zh-CN"/>
          </a:p>
        </p:txBody>
      </p:sp>
    </p:spTree>
    <p:extLst>
      <p:ext uri="{BB962C8B-B14F-4D97-AF65-F5344CB8AC3E}">
        <p14:creationId xmlns:p14="http://schemas.microsoft.com/office/powerpoint/2010/main" val="1537850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Arial" panose="020B0604020202020204" pitchFamily="34" charset="0"/>
                <a:ea typeface="宋体" panose="02010600030101010101" pitchFamily="2" charset="-122"/>
                <a:cs typeface="+mn-cs"/>
              </a:rPr>
              <a:t>1.</a:t>
            </a:r>
            <a:r>
              <a:rPr lang="zh-CN" altLang="en-US" sz="1200" b="1" i="0" kern="1200">
                <a:solidFill>
                  <a:schemeClr val="tx1"/>
                </a:solidFill>
                <a:effectLst/>
                <a:latin typeface="Arial" panose="020B0604020202020204" pitchFamily="34" charset="0"/>
                <a:ea typeface="宋体" panose="02010600030101010101" pitchFamily="2" charset="-122"/>
                <a:cs typeface="+mn-cs"/>
              </a:rPr>
              <a:t>命令方式：典型的命令行方式有</a:t>
            </a:r>
            <a:r>
              <a:rPr lang="en-US" altLang="zh-CN" sz="1200" b="1" i="0" kern="1200">
                <a:solidFill>
                  <a:schemeClr val="tx1"/>
                </a:solidFill>
                <a:effectLst/>
                <a:latin typeface="Arial" panose="020B0604020202020204" pitchFamily="34" charset="0"/>
                <a:ea typeface="宋体" panose="02010600030101010101" pitchFamily="2" charset="-122"/>
                <a:cs typeface="+mn-cs"/>
              </a:rPr>
              <a:t>DOS</a:t>
            </a:r>
            <a:r>
              <a:rPr lang="zh-CN" altLang="en-US" sz="1200" b="1" i="0" kern="1200">
                <a:solidFill>
                  <a:schemeClr val="tx1"/>
                </a:solidFill>
                <a:effectLst/>
                <a:latin typeface="Arial" panose="020B0604020202020204" pitchFamily="34" charset="0"/>
                <a:ea typeface="宋体" panose="02010600030101010101" pitchFamily="2" charset="-122"/>
                <a:cs typeface="+mn-cs"/>
              </a:rPr>
              <a:t>系统和</a:t>
            </a:r>
            <a:r>
              <a:rPr lang="en-US" altLang="zh-CN" sz="1200" b="1" i="0" kern="1200">
                <a:solidFill>
                  <a:schemeClr val="tx1"/>
                </a:solidFill>
                <a:effectLst/>
                <a:latin typeface="Arial" panose="020B0604020202020204" pitchFamily="34" charset="0"/>
                <a:ea typeface="宋体" panose="02010600030101010101" pitchFamily="2" charset="-122"/>
                <a:cs typeface="+mn-cs"/>
              </a:rPr>
              <a:t>Unix</a:t>
            </a:r>
            <a:r>
              <a:rPr lang="zh-CN" altLang="en-US" sz="1200" b="1" i="0" kern="1200">
                <a:solidFill>
                  <a:schemeClr val="tx1"/>
                </a:solidFill>
                <a:effectLst/>
                <a:latin typeface="Arial" panose="020B0604020202020204" pitchFamily="34" charset="0"/>
                <a:ea typeface="宋体" panose="02010600030101010101" pitchFamily="2" charset="-122"/>
                <a:cs typeface="+mn-cs"/>
              </a:rPr>
              <a:t>系统等</a:t>
            </a:r>
            <a:endParaRPr lang="zh-CN" altLang="en-US" sz="1200" b="0" i="0" kern="1200">
              <a:solidFill>
                <a:schemeClr val="tx1"/>
              </a:solidFill>
              <a:effectLst/>
              <a:latin typeface="Arial" panose="020B0604020202020204" pitchFamily="34" charset="0"/>
              <a:ea typeface="宋体" panose="02010600030101010101" pitchFamily="2" charset="-122"/>
              <a:cs typeface="+mn-cs"/>
            </a:endParaRPr>
          </a:p>
          <a:p>
            <a:r>
              <a:rPr lang="en-US" altLang="zh-CN" sz="1200" b="1" i="0" kern="1200">
                <a:solidFill>
                  <a:schemeClr val="tx1"/>
                </a:solidFill>
                <a:effectLst/>
                <a:latin typeface="Arial" panose="020B0604020202020204" pitchFamily="34" charset="0"/>
                <a:ea typeface="宋体" panose="02010600030101010101" pitchFamily="2" charset="-122"/>
                <a:cs typeface="+mn-cs"/>
              </a:rPr>
              <a:t>2.</a:t>
            </a:r>
            <a:r>
              <a:rPr lang="zh-CN" altLang="en-US" sz="1200" b="1" i="0" kern="1200">
                <a:solidFill>
                  <a:schemeClr val="tx1"/>
                </a:solidFill>
                <a:effectLst/>
                <a:latin typeface="Arial" panose="020B0604020202020204" pitchFamily="34" charset="0"/>
                <a:ea typeface="宋体" panose="02010600030101010101" pitchFamily="2" charset="-122"/>
                <a:cs typeface="+mn-cs"/>
              </a:rPr>
              <a:t>系统调用方式：（</a:t>
            </a:r>
            <a:r>
              <a:rPr lang="en-US" altLang="zh-CN" sz="1200" b="1" i="0" kern="1200">
                <a:solidFill>
                  <a:schemeClr val="tx1"/>
                </a:solidFill>
                <a:effectLst/>
                <a:latin typeface="Arial" panose="020B0604020202020204" pitchFamily="34" charset="0"/>
                <a:ea typeface="宋体" panose="02010600030101010101" pitchFamily="2" charset="-122"/>
                <a:cs typeface="+mn-cs"/>
              </a:rPr>
              <a:t>system call)</a:t>
            </a:r>
            <a:r>
              <a:rPr lang="zh-CN" altLang="en-US" sz="1200" b="1" i="0" kern="1200">
                <a:solidFill>
                  <a:schemeClr val="tx1"/>
                </a:solidFill>
                <a:effectLst/>
                <a:latin typeface="Arial" panose="020B0604020202020204" pitchFamily="34" charset="0"/>
                <a:ea typeface="宋体" panose="02010600030101010101" pitchFamily="2" charset="-122"/>
                <a:cs typeface="+mn-cs"/>
              </a:rPr>
              <a:t>为了达到这个目的，内核提供一系列具备预定功能的多内核函数，通过一组称为系统调用的接口呈现给用户。系统调用把应用程序的请求传给内核，调用相应的的内核函数完成所需的处理，将处理结果返回给应用程序</a:t>
            </a:r>
            <a:endParaRPr lang="zh-CN" altLang="en-US" sz="1200" b="0" i="0" kern="1200">
              <a:solidFill>
                <a:schemeClr val="tx1"/>
              </a:solidFill>
              <a:effectLst/>
              <a:latin typeface="Arial" panose="020B0604020202020204" pitchFamily="34" charset="0"/>
              <a:ea typeface="宋体" panose="02010600030101010101" pitchFamily="2" charset="-122"/>
              <a:cs typeface="+mn-cs"/>
            </a:endParaRPr>
          </a:p>
          <a:p>
            <a:r>
              <a:rPr lang="en-US" altLang="zh-CN" sz="1200" b="1" i="0" kern="1200">
                <a:solidFill>
                  <a:schemeClr val="tx1"/>
                </a:solidFill>
                <a:effectLst/>
                <a:latin typeface="Arial" panose="020B0604020202020204" pitchFamily="34" charset="0"/>
                <a:ea typeface="宋体" panose="02010600030101010101" pitchFamily="2" charset="-122"/>
                <a:cs typeface="+mn-cs"/>
              </a:rPr>
              <a:t>3.</a:t>
            </a:r>
            <a:r>
              <a:rPr lang="zh-CN" altLang="en-US" sz="1200" b="1" i="0" kern="1200">
                <a:solidFill>
                  <a:schemeClr val="tx1"/>
                </a:solidFill>
                <a:effectLst/>
                <a:latin typeface="Arial" panose="020B0604020202020204" pitchFamily="34" charset="0"/>
                <a:ea typeface="宋体" panose="02010600030101010101" pitchFamily="2" charset="-122"/>
                <a:cs typeface="+mn-cs"/>
              </a:rPr>
              <a:t>图标</a:t>
            </a:r>
            <a:r>
              <a:rPr lang="en-US" altLang="zh-CN" sz="1200" b="1" i="0" kern="1200">
                <a:solidFill>
                  <a:schemeClr val="tx1"/>
                </a:solidFill>
                <a:effectLst/>
                <a:latin typeface="Arial" panose="020B0604020202020204" pitchFamily="34" charset="0"/>
                <a:ea typeface="宋体" panose="02010600030101010101" pitchFamily="2" charset="-122"/>
                <a:cs typeface="+mn-cs"/>
              </a:rPr>
              <a:t>-</a:t>
            </a:r>
            <a:r>
              <a:rPr lang="zh-CN" altLang="en-US" sz="1200" b="1" i="0" kern="1200">
                <a:solidFill>
                  <a:schemeClr val="tx1"/>
                </a:solidFill>
                <a:effectLst/>
                <a:latin typeface="Arial" panose="020B0604020202020204" pitchFamily="34" charset="0"/>
                <a:ea typeface="宋体" panose="02010600030101010101" pitchFamily="2" charset="-122"/>
                <a:cs typeface="+mn-cs"/>
              </a:rPr>
              <a:t>窗口方式：操作系统所提供的图形化界面</a:t>
            </a:r>
            <a:endParaRPr lang="zh-CN" altLang="en-US" sz="1200" b="0" i="0" kern="120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4D17AA93-DC21-473B-996A-4CA9B7F0CD51}" type="slidenum">
              <a:rPr lang="en-US" altLang="zh-CN" smtClean="0"/>
              <a:pPr/>
              <a:t>23</a:t>
            </a:fld>
            <a:endParaRPr lang="en-US" altLang="zh-CN"/>
          </a:p>
        </p:txBody>
      </p:sp>
    </p:spTree>
    <p:extLst>
      <p:ext uri="{BB962C8B-B14F-4D97-AF65-F5344CB8AC3E}">
        <p14:creationId xmlns:p14="http://schemas.microsoft.com/office/powerpoint/2010/main" val="385879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上面的塑料滚筒，可以带动纸带运动；</a:t>
            </a:r>
            <a:r>
              <a:rPr lang="en-US" altLang="zh-CN"/>
              <a:t>2-</a:t>
            </a:r>
            <a:r>
              <a:rPr lang="zh-CN" altLang="en-US"/>
              <a:t>下面的棘轮，可以拨动簧片；</a:t>
            </a:r>
            <a:r>
              <a:rPr lang="en-US" altLang="zh-CN"/>
              <a:t>3-</a:t>
            </a:r>
            <a:r>
              <a:rPr lang="zh-CN" altLang="en-US"/>
              <a:t>簧片。</a:t>
            </a:r>
            <a:endParaRPr lang="en-US" altLang="zh-CN"/>
          </a:p>
          <a:p>
            <a:r>
              <a:rPr lang="en-US" altLang="zh-CN"/>
              <a:t>1</a:t>
            </a:r>
            <a:r>
              <a:rPr lang="zh-CN" altLang="en-US"/>
              <a:t>号滚筒带动纸带运动时，如果没有孔，则</a:t>
            </a:r>
            <a:r>
              <a:rPr lang="en-US" altLang="zh-CN"/>
              <a:t>2</a:t>
            </a:r>
            <a:r>
              <a:rPr lang="zh-CN" altLang="en-US"/>
              <a:t>号棘轮不会滚动。如果纸带上有孔，则</a:t>
            </a:r>
            <a:r>
              <a:rPr lang="en-US" altLang="zh-CN"/>
              <a:t>2</a:t>
            </a:r>
            <a:r>
              <a:rPr lang="zh-CN" altLang="en-US"/>
              <a:t>号棘轮上相应的齿会卡在孔里，棘轮被孔带动，棘轮下方和</a:t>
            </a:r>
            <a:r>
              <a:rPr lang="en-US" altLang="zh-CN"/>
              <a:t>3</a:t>
            </a:r>
            <a:r>
              <a:rPr lang="zh-CN" altLang="en-US"/>
              <a:t>号簧片接触的棘就会波动簧片，发出声音。</a:t>
            </a:r>
          </a:p>
        </p:txBody>
      </p:sp>
      <p:sp>
        <p:nvSpPr>
          <p:cNvPr id="4" name="灯片编号占位符 3"/>
          <p:cNvSpPr>
            <a:spLocks noGrp="1"/>
          </p:cNvSpPr>
          <p:nvPr>
            <p:ph type="sldNum" sz="quarter" idx="10"/>
          </p:nvPr>
        </p:nvSpPr>
        <p:spPr/>
        <p:txBody>
          <a:bodyPr/>
          <a:lstStyle/>
          <a:p>
            <a:fld id="{4D17AA93-DC21-473B-996A-4CA9B7F0CD51}" type="slidenum">
              <a:rPr lang="en-US" altLang="zh-CN" smtClean="0"/>
              <a:pPr/>
              <a:t>42</a:t>
            </a:fld>
            <a:endParaRPr lang="en-US" altLang="zh-CN"/>
          </a:p>
        </p:txBody>
      </p:sp>
    </p:spTree>
    <p:extLst>
      <p:ext uri="{BB962C8B-B14F-4D97-AF65-F5344CB8AC3E}">
        <p14:creationId xmlns:p14="http://schemas.microsoft.com/office/powerpoint/2010/main" val="101202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36AF334B-F244-4259-8615-7A694A506C62}" type="slidenum">
              <a:rPr lang="en-US" altLang="zh-CN"/>
              <a:pPr/>
              <a:t>‹#›</a:t>
            </a:fld>
            <a:endParaRPr lang="en-US" altLang="zh-CN"/>
          </a:p>
        </p:txBody>
      </p:sp>
    </p:spTree>
    <p:extLst>
      <p:ext uri="{BB962C8B-B14F-4D97-AF65-F5344CB8AC3E}">
        <p14:creationId xmlns:p14="http://schemas.microsoft.com/office/powerpoint/2010/main" val="3389879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1AC4B080-4641-4A85-9613-84B7997ABAB8}" type="slidenum">
              <a:rPr lang="en-US" altLang="zh-CN"/>
              <a:pPr/>
              <a:t>‹#›</a:t>
            </a:fld>
            <a:endParaRPr lang="en-US" altLang="zh-CN"/>
          </a:p>
        </p:txBody>
      </p:sp>
    </p:spTree>
    <p:extLst>
      <p:ext uri="{BB962C8B-B14F-4D97-AF65-F5344CB8AC3E}">
        <p14:creationId xmlns:p14="http://schemas.microsoft.com/office/powerpoint/2010/main" val="285445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C2A00297-C388-4EC9-ADF9-79578BF9EBA8}" type="slidenum">
              <a:rPr lang="en-US" altLang="zh-CN"/>
              <a:pPr/>
              <a:t>‹#›</a:t>
            </a:fld>
            <a:endParaRPr lang="en-US" altLang="zh-CN"/>
          </a:p>
        </p:txBody>
      </p:sp>
    </p:spTree>
    <p:extLst>
      <p:ext uri="{BB962C8B-B14F-4D97-AF65-F5344CB8AC3E}">
        <p14:creationId xmlns:p14="http://schemas.microsoft.com/office/powerpoint/2010/main" val="3808211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0E4AF7A0-72D4-4CF3-90F3-DE60E018F366}" type="slidenum">
              <a:rPr lang="en-US" altLang="zh-CN"/>
              <a:pPr/>
              <a:t>‹#›</a:t>
            </a:fld>
            <a:endParaRPr lang="en-US" altLang="zh-CN"/>
          </a:p>
        </p:txBody>
      </p:sp>
    </p:spTree>
    <p:extLst>
      <p:ext uri="{BB962C8B-B14F-4D97-AF65-F5344CB8AC3E}">
        <p14:creationId xmlns:p14="http://schemas.microsoft.com/office/powerpoint/2010/main" val="3914829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22353557-D6C0-4909-BE02-E008E0F17FB4}" type="slidenum">
              <a:rPr lang="en-US" altLang="zh-CN"/>
              <a:pPr/>
              <a:t>‹#›</a:t>
            </a:fld>
            <a:endParaRPr lang="en-US" altLang="zh-CN"/>
          </a:p>
        </p:txBody>
      </p:sp>
    </p:spTree>
    <p:extLst>
      <p:ext uri="{BB962C8B-B14F-4D97-AF65-F5344CB8AC3E}">
        <p14:creationId xmlns:p14="http://schemas.microsoft.com/office/powerpoint/2010/main" val="2680030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41D0C573-BB6C-4DF4-95D6-2FE5547120C5}" type="slidenum">
              <a:rPr lang="en-US" altLang="zh-CN"/>
              <a:pPr/>
              <a:t>‹#›</a:t>
            </a:fld>
            <a:endParaRPr lang="en-US" altLang="zh-CN"/>
          </a:p>
        </p:txBody>
      </p:sp>
    </p:spTree>
    <p:extLst>
      <p:ext uri="{BB962C8B-B14F-4D97-AF65-F5344CB8AC3E}">
        <p14:creationId xmlns:p14="http://schemas.microsoft.com/office/powerpoint/2010/main" val="3507655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AF271B66-BE95-4CDB-9971-0973D075A6A6}" type="slidenum">
              <a:rPr lang="en-US" altLang="zh-CN"/>
              <a:pPr/>
              <a:t>‹#›</a:t>
            </a:fld>
            <a:endParaRPr lang="en-US" altLang="zh-CN"/>
          </a:p>
        </p:txBody>
      </p:sp>
    </p:spTree>
    <p:extLst>
      <p:ext uri="{BB962C8B-B14F-4D97-AF65-F5344CB8AC3E}">
        <p14:creationId xmlns:p14="http://schemas.microsoft.com/office/powerpoint/2010/main" val="2459808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灯片编号占位符 5"/>
          <p:cNvSpPr>
            <a:spLocks noGrp="1" noChangeArrowheads="1"/>
          </p:cNvSpPr>
          <p:nvPr>
            <p:ph type="sldNum" sz="quarter" idx="11"/>
          </p:nvPr>
        </p:nvSpPr>
        <p:spPr>
          <a:ln/>
        </p:spPr>
        <p:txBody>
          <a:bodyPr/>
          <a:lstStyle>
            <a:lvl1pPr>
              <a:defRPr/>
            </a:lvl1pPr>
          </a:lstStyle>
          <a:p>
            <a:fld id="{8D74B924-3D1B-40BF-9361-7A0B7827DF65}" type="slidenum">
              <a:rPr lang="en-US" altLang="zh-CN"/>
              <a:pPr/>
              <a:t>‹#›</a:t>
            </a:fld>
            <a:endParaRPr lang="en-US" altLang="zh-CN"/>
          </a:p>
        </p:txBody>
      </p:sp>
    </p:spTree>
    <p:extLst>
      <p:ext uri="{BB962C8B-B14F-4D97-AF65-F5344CB8AC3E}">
        <p14:creationId xmlns:p14="http://schemas.microsoft.com/office/powerpoint/2010/main" val="4201035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灯片编号占位符 5"/>
          <p:cNvSpPr>
            <a:spLocks noGrp="1" noChangeArrowheads="1"/>
          </p:cNvSpPr>
          <p:nvPr>
            <p:ph type="sldNum" sz="quarter" idx="11"/>
          </p:nvPr>
        </p:nvSpPr>
        <p:spPr>
          <a:ln/>
        </p:spPr>
        <p:txBody>
          <a:bodyPr/>
          <a:lstStyle>
            <a:lvl1pPr>
              <a:defRPr/>
            </a:lvl1pPr>
          </a:lstStyle>
          <a:p>
            <a:fld id="{7FB8C418-56BE-4AFA-BDC0-F7B307F8CF92}" type="slidenum">
              <a:rPr lang="en-US" altLang="zh-CN"/>
              <a:pPr/>
              <a:t>‹#›</a:t>
            </a:fld>
            <a:endParaRPr lang="en-US" altLang="zh-CN"/>
          </a:p>
        </p:txBody>
      </p:sp>
    </p:spTree>
    <p:extLst>
      <p:ext uri="{BB962C8B-B14F-4D97-AF65-F5344CB8AC3E}">
        <p14:creationId xmlns:p14="http://schemas.microsoft.com/office/powerpoint/2010/main" val="937373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灯片编号占位符 5"/>
          <p:cNvSpPr>
            <a:spLocks noGrp="1" noChangeArrowheads="1"/>
          </p:cNvSpPr>
          <p:nvPr>
            <p:ph type="sldNum" sz="quarter" idx="11"/>
          </p:nvPr>
        </p:nvSpPr>
        <p:spPr>
          <a:ln/>
        </p:spPr>
        <p:txBody>
          <a:bodyPr/>
          <a:lstStyle>
            <a:lvl1pPr>
              <a:defRPr/>
            </a:lvl1pPr>
          </a:lstStyle>
          <a:p>
            <a:fld id="{61CC9AB9-B52D-48A7-8248-F69B51DF2F19}" type="slidenum">
              <a:rPr lang="en-US" altLang="zh-CN"/>
              <a:pPr/>
              <a:t>‹#›</a:t>
            </a:fld>
            <a:endParaRPr lang="en-US" altLang="zh-CN"/>
          </a:p>
        </p:txBody>
      </p:sp>
    </p:spTree>
    <p:extLst>
      <p:ext uri="{BB962C8B-B14F-4D97-AF65-F5344CB8AC3E}">
        <p14:creationId xmlns:p14="http://schemas.microsoft.com/office/powerpoint/2010/main" val="1429020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8A4D89BC-F1A5-4A43-B3D4-57EE2B771BBE}" type="slidenum">
              <a:rPr lang="en-US" altLang="zh-CN"/>
              <a:pPr/>
              <a:t>‹#›</a:t>
            </a:fld>
            <a:endParaRPr lang="en-US" altLang="zh-CN"/>
          </a:p>
        </p:txBody>
      </p:sp>
    </p:spTree>
    <p:extLst>
      <p:ext uri="{BB962C8B-B14F-4D97-AF65-F5344CB8AC3E}">
        <p14:creationId xmlns:p14="http://schemas.microsoft.com/office/powerpoint/2010/main" val="100755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3960EA74-6BE4-4F5E-A005-271244725986}" type="slidenum">
              <a:rPr lang="en-US" altLang="zh-CN"/>
              <a:pPr/>
              <a:t>‹#›</a:t>
            </a:fld>
            <a:endParaRPr lang="en-US" altLang="zh-CN"/>
          </a:p>
        </p:txBody>
      </p:sp>
    </p:spTree>
    <p:extLst>
      <p:ext uri="{BB962C8B-B14F-4D97-AF65-F5344CB8AC3E}">
        <p14:creationId xmlns:p14="http://schemas.microsoft.com/office/powerpoint/2010/main" val="6861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7315F96D-5047-4270-8177-692227687D5C}" type="slidenum">
              <a:rPr lang="en-US" altLang="zh-CN"/>
              <a:pPr/>
              <a:t>‹#›</a:t>
            </a:fld>
            <a:endParaRPr lang="en-US" altLang="zh-CN"/>
          </a:p>
        </p:txBody>
      </p:sp>
    </p:spTree>
    <p:extLst>
      <p:ext uri="{BB962C8B-B14F-4D97-AF65-F5344CB8AC3E}">
        <p14:creationId xmlns:p14="http://schemas.microsoft.com/office/powerpoint/2010/main" val="27298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0E42E345-D352-495C-AC4A-3442FB093344}" type="slidenum">
              <a:rPr lang="en-US" altLang="zh-CN"/>
              <a:pPr/>
              <a:t>‹#›</a:t>
            </a:fld>
            <a:endParaRPr lang="en-US" altLang="zh-CN"/>
          </a:p>
        </p:txBody>
      </p:sp>
    </p:spTree>
    <p:extLst>
      <p:ext uri="{BB962C8B-B14F-4D97-AF65-F5344CB8AC3E}">
        <p14:creationId xmlns:p14="http://schemas.microsoft.com/office/powerpoint/2010/main" val="3276646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817C4EF1-F75A-46B0-8599-FB91C27BD2E3}" type="slidenum">
              <a:rPr lang="en-US" altLang="zh-CN"/>
              <a:pPr/>
              <a:t>‹#›</a:t>
            </a:fld>
            <a:endParaRPr lang="en-US" altLang="zh-CN"/>
          </a:p>
        </p:txBody>
      </p:sp>
    </p:spTree>
    <p:extLst>
      <p:ext uri="{BB962C8B-B14F-4D97-AF65-F5344CB8AC3E}">
        <p14:creationId xmlns:p14="http://schemas.microsoft.com/office/powerpoint/2010/main" val="3284074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5A7C29DE-460B-47AE-B8B3-97B8EC3A554F}" type="slidenum">
              <a:rPr lang="en-US" altLang="zh-CN"/>
              <a:pPr/>
              <a:t>‹#›</a:t>
            </a:fld>
            <a:endParaRPr lang="en-US" altLang="zh-CN"/>
          </a:p>
        </p:txBody>
      </p:sp>
    </p:spTree>
    <p:extLst>
      <p:ext uri="{BB962C8B-B14F-4D97-AF65-F5344CB8AC3E}">
        <p14:creationId xmlns:p14="http://schemas.microsoft.com/office/powerpoint/2010/main" val="2676770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8CA22976-1A73-478A-9D73-DCFDFF45090F}" type="slidenum">
              <a:rPr lang="en-US" altLang="zh-CN"/>
              <a:pPr/>
              <a:t>‹#›</a:t>
            </a:fld>
            <a:endParaRPr lang="en-US" altLang="zh-CN"/>
          </a:p>
        </p:txBody>
      </p:sp>
    </p:spTree>
    <p:extLst>
      <p:ext uri="{BB962C8B-B14F-4D97-AF65-F5344CB8AC3E}">
        <p14:creationId xmlns:p14="http://schemas.microsoft.com/office/powerpoint/2010/main" val="1205702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E90B8587-F353-441D-B277-8DCB890D1D33}" type="slidenum">
              <a:rPr lang="en-US" altLang="zh-CN"/>
              <a:pPr/>
              <a:t>‹#›</a:t>
            </a:fld>
            <a:endParaRPr lang="en-US" altLang="zh-CN"/>
          </a:p>
        </p:txBody>
      </p:sp>
    </p:spTree>
    <p:extLst>
      <p:ext uri="{BB962C8B-B14F-4D97-AF65-F5344CB8AC3E}">
        <p14:creationId xmlns:p14="http://schemas.microsoft.com/office/powerpoint/2010/main" val="3094400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FD2251B8-361E-4F6C-857E-E822C793B689}" type="slidenum">
              <a:rPr lang="en-US" altLang="zh-CN"/>
              <a:pPr/>
              <a:t>‹#›</a:t>
            </a:fld>
            <a:endParaRPr lang="en-US" altLang="zh-CN"/>
          </a:p>
        </p:txBody>
      </p:sp>
    </p:spTree>
    <p:extLst>
      <p:ext uri="{BB962C8B-B14F-4D97-AF65-F5344CB8AC3E}">
        <p14:creationId xmlns:p14="http://schemas.microsoft.com/office/powerpoint/2010/main" val="2142264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Rectangle 6"/>
          <p:cNvSpPr>
            <a:spLocks noGrp="1" noChangeArrowheads="1"/>
          </p:cNvSpPr>
          <p:nvPr>
            <p:ph type="sldNum" sz="quarter" idx="11"/>
          </p:nvPr>
        </p:nvSpPr>
        <p:spPr>
          <a:ln/>
        </p:spPr>
        <p:txBody>
          <a:bodyPr/>
          <a:lstStyle>
            <a:lvl1pPr>
              <a:defRPr/>
            </a:lvl1pPr>
          </a:lstStyle>
          <a:p>
            <a:fld id="{25C0097A-9A43-443C-A78A-5CFBD74B4E2D}" type="slidenum">
              <a:rPr lang="en-US" altLang="zh-CN"/>
              <a:pPr/>
              <a:t>‹#›</a:t>
            </a:fld>
            <a:endParaRPr lang="en-US" altLang="zh-CN"/>
          </a:p>
        </p:txBody>
      </p:sp>
    </p:spTree>
    <p:extLst>
      <p:ext uri="{BB962C8B-B14F-4D97-AF65-F5344CB8AC3E}">
        <p14:creationId xmlns:p14="http://schemas.microsoft.com/office/powerpoint/2010/main" val="4018734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Rectangle 6"/>
          <p:cNvSpPr>
            <a:spLocks noGrp="1" noChangeArrowheads="1"/>
          </p:cNvSpPr>
          <p:nvPr>
            <p:ph type="sldNum" sz="quarter" idx="11"/>
          </p:nvPr>
        </p:nvSpPr>
        <p:spPr>
          <a:ln/>
        </p:spPr>
        <p:txBody>
          <a:bodyPr/>
          <a:lstStyle>
            <a:lvl1pPr>
              <a:defRPr/>
            </a:lvl1pPr>
          </a:lstStyle>
          <a:p>
            <a:fld id="{34B301B3-FCFC-4CA3-A3D2-8004A7CE99CC}" type="slidenum">
              <a:rPr lang="en-US" altLang="zh-CN"/>
              <a:pPr/>
              <a:t>‹#›</a:t>
            </a:fld>
            <a:endParaRPr lang="en-US" altLang="zh-CN"/>
          </a:p>
        </p:txBody>
      </p:sp>
    </p:spTree>
    <p:extLst>
      <p:ext uri="{BB962C8B-B14F-4D97-AF65-F5344CB8AC3E}">
        <p14:creationId xmlns:p14="http://schemas.microsoft.com/office/powerpoint/2010/main" val="39948413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Rectangle 6"/>
          <p:cNvSpPr>
            <a:spLocks noGrp="1" noChangeArrowheads="1"/>
          </p:cNvSpPr>
          <p:nvPr>
            <p:ph type="sldNum" sz="quarter" idx="11"/>
          </p:nvPr>
        </p:nvSpPr>
        <p:spPr>
          <a:ln/>
        </p:spPr>
        <p:txBody>
          <a:bodyPr/>
          <a:lstStyle>
            <a:lvl1pPr>
              <a:defRPr/>
            </a:lvl1pPr>
          </a:lstStyle>
          <a:p>
            <a:fld id="{0198AE6E-E5D8-432A-A653-039165228804}" type="slidenum">
              <a:rPr lang="en-US" altLang="zh-CN"/>
              <a:pPr/>
              <a:t>‹#›</a:t>
            </a:fld>
            <a:endParaRPr lang="en-US" altLang="zh-CN"/>
          </a:p>
        </p:txBody>
      </p:sp>
    </p:spTree>
    <p:extLst>
      <p:ext uri="{BB962C8B-B14F-4D97-AF65-F5344CB8AC3E}">
        <p14:creationId xmlns:p14="http://schemas.microsoft.com/office/powerpoint/2010/main" val="378762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D89BC619-7B60-4C63-9976-5BD05560F42A}" type="slidenum">
              <a:rPr lang="en-US" altLang="zh-CN"/>
              <a:pPr/>
              <a:t>‹#›</a:t>
            </a:fld>
            <a:endParaRPr lang="en-US" altLang="zh-CN"/>
          </a:p>
        </p:txBody>
      </p:sp>
    </p:spTree>
    <p:extLst>
      <p:ext uri="{BB962C8B-B14F-4D97-AF65-F5344CB8AC3E}">
        <p14:creationId xmlns:p14="http://schemas.microsoft.com/office/powerpoint/2010/main" val="2808940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E72C7BA6-3A1A-49A9-9E3D-9A18FC1BC5B4}" type="slidenum">
              <a:rPr lang="en-US" altLang="zh-CN"/>
              <a:pPr/>
              <a:t>‹#›</a:t>
            </a:fld>
            <a:endParaRPr lang="en-US" altLang="zh-CN"/>
          </a:p>
        </p:txBody>
      </p:sp>
    </p:spTree>
    <p:extLst>
      <p:ext uri="{BB962C8B-B14F-4D97-AF65-F5344CB8AC3E}">
        <p14:creationId xmlns:p14="http://schemas.microsoft.com/office/powerpoint/2010/main" val="4252077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3777912C-5159-4495-90EC-90308A86C8AD}" type="slidenum">
              <a:rPr lang="en-US" altLang="zh-CN"/>
              <a:pPr/>
              <a:t>‹#›</a:t>
            </a:fld>
            <a:endParaRPr lang="en-US" altLang="zh-CN"/>
          </a:p>
        </p:txBody>
      </p:sp>
    </p:spTree>
    <p:extLst>
      <p:ext uri="{BB962C8B-B14F-4D97-AF65-F5344CB8AC3E}">
        <p14:creationId xmlns:p14="http://schemas.microsoft.com/office/powerpoint/2010/main" val="717722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B53230AB-5D77-4C07-B822-C2BF5670E799}" type="slidenum">
              <a:rPr lang="en-US" altLang="zh-CN"/>
              <a:pPr/>
              <a:t>‹#›</a:t>
            </a:fld>
            <a:endParaRPr lang="en-US" altLang="zh-CN"/>
          </a:p>
        </p:txBody>
      </p:sp>
    </p:spTree>
    <p:extLst>
      <p:ext uri="{BB962C8B-B14F-4D97-AF65-F5344CB8AC3E}">
        <p14:creationId xmlns:p14="http://schemas.microsoft.com/office/powerpoint/2010/main" val="304216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C16BAB56-509A-49B0-A7AF-B90CDA506DD9}" type="slidenum">
              <a:rPr lang="en-US" altLang="zh-CN"/>
              <a:pPr/>
              <a:t>‹#›</a:t>
            </a:fld>
            <a:endParaRPr lang="en-US" altLang="zh-CN"/>
          </a:p>
        </p:txBody>
      </p:sp>
    </p:spTree>
    <p:extLst>
      <p:ext uri="{BB962C8B-B14F-4D97-AF65-F5344CB8AC3E}">
        <p14:creationId xmlns:p14="http://schemas.microsoft.com/office/powerpoint/2010/main" val="27654090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B23034F4-CAED-444B-A07D-7EE3DFD6B60C}" type="slidenum">
              <a:rPr lang="en-US" altLang="zh-CN"/>
              <a:pPr/>
              <a:t>‹#›</a:t>
            </a:fld>
            <a:endParaRPr lang="en-US" altLang="zh-CN"/>
          </a:p>
        </p:txBody>
      </p:sp>
    </p:spTree>
    <p:extLst>
      <p:ext uri="{BB962C8B-B14F-4D97-AF65-F5344CB8AC3E}">
        <p14:creationId xmlns:p14="http://schemas.microsoft.com/office/powerpoint/2010/main" val="1647260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EDB57F6B-EDD4-4A6D-A9BE-6FE6B91D729A}" type="slidenum">
              <a:rPr lang="en-US" altLang="zh-CN"/>
              <a:pPr/>
              <a:t>‹#›</a:t>
            </a:fld>
            <a:endParaRPr lang="en-US" altLang="zh-CN"/>
          </a:p>
        </p:txBody>
      </p:sp>
    </p:spTree>
    <p:extLst>
      <p:ext uri="{BB962C8B-B14F-4D97-AF65-F5344CB8AC3E}">
        <p14:creationId xmlns:p14="http://schemas.microsoft.com/office/powerpoint/2010/main" val="33891795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E284DBFE-7BE5-4F6A-A7DA-31F5B5EA84CF}" type="slidenum">
              <a:rPr lang="en-US" altLang="zh-CN"/>
              <a:pPr/>
              <a:t>‹#›</a:t>
            </a:fld>
            <a:endParaRPr lang="en-US" altLang="zh-CN"/>
          </a:p>
        </p:txBody>
      </p:sp>
    </p:spTree>
    <p:extLst>
      <p:ext uri="{BB962C8B-B14F-4D97-AF65-F5344CB8AC3E}">
        <p14:creationId xmlns:p14="http://schemas.microsoft.com/office/powerpoint/2010/main" val="1718981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97A24F42-AD40-4060-A393-C9F5B900F8FD}" type="slidenum">
              <a:rPr lang="en-US" altLang="zh-CN"/>
              <a:pPr/>
              <a:t>‹#›</a:t>
            </a:fld>
            <a:endParaRPr lang="en-US" altLang="zh-CN"/>
          </a:p>
        </p:txBody>
      </p:sp>
    </p:spTree>
    <p:extLst>
      <p:ext uri="{BB962C8B-B14F-4D97-AF65-F5344CB8AC3E}">
        <p14:creationId xmlns:p14="http://schemas.microsoft.com/office/powerpoint/2010/main" val="259152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灯片编号占位符 5"/>
          <p:cNvSpPr>
            <a:spLocks noGrp="1" noChangeArrowheads="1"/>
          </p:cNvSpPr>
          <p:nvPr>
            <p:ph type="sldNum" sz="quarter" idx="11"/>
          </p:nvPr>
        </p:nvSpPr>
        <p:spPr>
          <a:ln/>
        </p:spPr>
        <p:txBody>
          <a:bodyPr/>
          <a:lstStyle>
            <a:lvl1pPr>
              <a:defRPr/>
            </a:lvl1pPr>
          </a:lstStyle>
          <a:p>
            <a:fld id="{9B2BB5CF-C39C-493A-973D-73B57BE6C013}" type="slidenum">
              <a:rPr lang="en-US" altLang="zh-CN"/>
              <a:pPr/>
              <a:t>‹#›</a:t>
            </a:fld>
            <a:endParaRPr lang="en-US" altLang="zh-CN"/>
          </a:p>
        </p:txBody>
      </p:sp>
    </p:spTree>
    <p:extLst>
      <p:ext uri="{BB962C8B-B14F-4D97-AF65-F5344CB8AC3E}">
        <p14:creationId xmlns:p14="http://schemas.microsoft.com/office/powerpoint/2010/main" val="4257211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灯片编号占位符 5"/>
          <p:cNvSpPr>
            <a:spLocks noGrp="1" noChangeArrowheads="1"/>
          </p:cNvSpPr>
          <p:nvPr>
            <p:ph type="sldNum" sz="quarter" idx="11"/>
          </p:nvPr>
        </p:nvSpPr>
        <p:spPr>
          <a:ln/>
        </p:spPr>
        <p:txBody>
          <a:bodyPr/>
          <a:lstStyle>
            <a:lvl1pPr>
              <a:defRPr/>
            </a:lvl1pPr>
          </a:lstStyle>
          <a:p>
            <a:fld id="{19DFF7E5-2304-4479-8186-5BFBE000E68E}" type="slidenum">
              <a:rPr lang="en-US" altLang="zh-CN"/>
              <a:pPr/>
              <a:t>‹#›</a:t>
            </a:fld>
            <a:endParaRPr lang="en-US" altLang="zh-CN"/>
          </a:p>
        </p:txBody>
      </p:sp>
    </p:spTree>
    <p:extLst>
      <p:ext uri="{BB962C8B-B14F-4D97-AF65-F5344CB8AC3E}">
        <p14:creationId xmlns:p14="http://schemas.microsoft.com/office/powerpoint/2010/main" val="94906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69C7FC3B-D018-446A-911D-27F52FE147BA}" type="slidenum">
              <a:rPr lang="en-US" altLang="zh-CN"/>
              <a:pPr/>
              <a:t>‹#›</a:t>
            </a:fld>
            <a:endParaRPr lang="en-US" altLang="zh-CN"/>
          </a:p>
        </p:txBody>
      </p:sp>
    </p:spTree>
    <p:extLst>
      <p:ext uri="{BB962C8B-B14F-4D97-AF65-F5344CB8AC3E}">
        <p14:creationId xmlns:p14="http://schemas.microsoft.com/office/powerpoint/2010/main" val="1248265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灯片编号占位符 5"/>
          <p:cNvSpPr>
            <a:spLocks noGrp="1" noChangeArrowheads="1"/>
          </p:cNvSpPr>
          <p:nvPr>
            <p:ph type="sldNum" sz="quarter" idx="11"/>
          </p:nvPr>
        </p:nvSpPr>
        <p:spPr>
          <a:ln/>
        </p:spPr>
        <p:txBody>
          <a:bodyPr/>
          <a:lstStyle>
            <a:lvl1pPr>
              <a:defRPr/>
            </a:lvl1pPr>
          </a:lstStyle>
          <a:p>
            <a:fld id="{91C90A23-F176-4EAB-AED6-6F854E48DB21}" type="slidenum">
              <a:rPr lang="en-US" altLang="zh-CN"/>
              <a:pPr/>
              <a:t>‹#›</a:t>
            </a:fld>
            <a:endParaRPr lang="en-US" altLang="zh-CN"/>
          </a:p>
        </p:txBody>
      </p:sp>
    </p:spTree>
    <p:extLst>
      <p:ext uri="{BB962C8B-B14F-4D97-AF65-F5344CB8AC3E}">
        <p14:creationId xmlns:p14="http://schemas.microsoft.com/office/powerpoint/2010/main" val="29486975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F8C857F9-1C41-4E26-B5A6-309196D68EFA}" type="slidenum">
              <a:rPr lang="en-US" altLang="zh-CN"/>
              <a:pPr/>
              <a:t>‹#›</a:t>
            </a:fld>
            <a:endParaRPr lang="en-US" altLang="zh-CN"/>
          </a:p>
        </p:txBody>
      </p:sp>
    </p:spTree>
    <p:extLst>
      <p:ext uri="{BB962C8B-B14F-4D97-AF65-F5344CB8AC3E}">
        <p14:creationId xmlns:p14="http://schemas.microsoft.com/office/powerpoint/2010/main" val="2663822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39EA243F-A906-44CC-B0B2-36948249073F}" type="slidenum">
              <a:rPr lang="en-US" altLang="zh-CN"/>
              <a:pPr/>
              <a:t>‹#›</a:t>
            </a:fld>
            <a:endParaRPr lang="en-US" altLang="zh-CN"/>
          </a:p>
        </p:txBody>
      </p:sp>
    </p:spTree>
    <p:extLst>
      <p:ext uri="{BB962C8B-B14F-4D97-AF65-F5344CB8AC3E}">
        <p14:creationId xmlns:p14="http://schemas.microsoft.com/office/powerpoint/2010/main" val="7023476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644590F0-2F03-4DD6-9FD1-D90ED545B516}" type="slidenum">
              <a:rPr lang="en-US" altLang="zh-CN"/>
              <a:pPr/>
              <a:t>‹#›</a:t>
            </a:fld>
            <a:endParaRPr lang="en-US" altLang="zh-CN"/>
          </a:p>
        </p:txBody>
      </p:sp>
    </p:spTree>
    <p:extLst>
      <p:ext uri="{BB962C8B-B14F-4D97-AF65-F5344CB8AC3E}">
        <p14:creationId xmlns:p14="http://schemas.microsoft.com/office/powerpoint/2010/main" val="66893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BDAEF8CC-4307-4153-AB45-D6921BE0C476}" type="slidenum">
              <a:rPr lang="en-US" altLang="zh-CN"/>
              <a:pPr/>
              <a:t>‹#›</a:t>
            </a:fld>
            <a:endParaRPr lang="en-US" altLang="zh-CN"/>
          </a:p>
        </p:txBody>
      </p:sp>
    </p:spTree>
    <p:extLst>
      <p:ext uri="{BB962C8B-B14F-4D97-AF65-F5344CB8AC3E}">
        <p14:creationId xmlns:p14="http://schemas.microsoft.com/office/powerpoint/2010/main" val="4593934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36AF334B-F244-4259-8615-7A694A506C6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381728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3960EA74-6BE4-4F5E-A005-27124472598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280788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D89BC619-7B60-4C63-9976-5BD05560F42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846347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69C7FC3B-D018-446A-911D-27F52FE147B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896422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Rectangle 6"/>
          <p:cNvSpPr>
            <a:spLocks noGrp="1" noChangeArrowheads="1"/>
          </p:cNvSpPr>
          <p:nvPr>
            <p:ph type="sldNum" sz="quarter" idx="11"/>
          </p:nvPr>
        </p:nvSpPr>
        <p:spPr>
          <a:ln/>
        </p:spPr>
        <p:txBody>
          <a:bodyPr/>
          <a:lstStyle>
            <a:lvl1pPr>
              <a:defRPr/>
            </a:lvl1pPr>
          </a:lstStyle>
          <a:p>
            <a:fld id="{F0588725-89D9-4F74-9DF6-C0A23A6E1D2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09016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Rectangle 6"/>
          <p:cNvSpPr>
            <a:spLocks noGrp="1" noChangeArrowheads="1"/>
          </p:cNvSpPr>
          <p:nvPr>
            <p:ph type="sldNum" sz="quarter" idx="11"/>
          </p:nvPr>
        </p:nvSpPr>
        <p:spPr>
          <a:ln/>
        </p:spPr>
        <p:txBody>
          <a:bodyPr/>
          <a:lstStyle>
            <a:lvl1pPr>
              <a:defRPr/>
            </a:lvl1pPr>
          </a:lstStyle>
          <a:p>
            <a:fld id="{F0588725-89D9-4F74-9DF6-C0A23A6E1D22}" type="slidenum">
              <a:rPr lang="en-US" altLang="zh-CN"/>
              <a:pPr/>
              <a:t>‹#›</a:t>
            </a:fld>
            <a:endParaRPr lang="en-US" altLang="zh-CN"/>
          </a:p>
        </p:txBody>
      </p:sp>
    </p:spTree>
    <p:extLst>
      <p:ext uri="{BB962C8B-B14F-4D97-AF65-F5344CB8AC3E}">
        <p14:creationId xmlns:p14="http://schemas.microsoft.com/office/powerpoint/2010/main" val="335010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Rectangle 6"/>
          <p:cNvSpPr>
            <a:spLocks noGrp="1" noChangeArrowheads="1"/>
          </p:cNvSpPr>
          <p:nvPr>
            <p:ph type="sldNum" sz="quarter" idx="11"/>
          </p:nvPr>
        </p:nvSpPr>
        <p:spPr>
          <a:ln/>
        </p:spPr>
        <p:txBody>
          <a:bodyPr/>
          <a:lstStyle>
            <a:lvl1pPr>
              <a:defRPr/>
            </a:lvl1pPr>
          </a:lstStyle>
          <a:p>
            <a:fld id="{B0F8839F-5076-4466-BFD7-2FD20AE69E4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1234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Rectangle 6"/>
          <p:cNvSpPr>
            <a:spLocks noGrp="1" noChangeArrowheads="1"/>
          </p:cNvSpPr>
          <p:nvPr>
            <p:ph type="sldNum" sz="quarter" idx="11"/>
          </p:nvPr>
        </p:nvSpPr>
        <p:spPr>
          <a:ln/>
        </p:spPr>
        <p:txBody>
          <a:bodyPr/>
          <a:lstStyle>
            <a:lvl1pPr>
              <a:defRPr/>
            </a:lvl1pPr>
          </a:lstStyle>
          <a:p>
            <a:fld id="{79C608B9-6B95-4787-B86A-F50E657FB75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086349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21D32571-8975-4DE5-BD74-C45D7B4C43D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15435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751AEA04-B5A7-458D-9B5D-AB2F5BCEA7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160129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1AC4B080-4641-4A85-9613-84B7997ABAB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29151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Rectangle 6"/>
          <p:cNvSpPr>
            <a:spLocks noGrp="1" noChangeArrowheads="1"/>
          </p:cNvSpPr>
          <p:nvPr>
            <p:ph type="sldNum" sz="quarter" idx="11"/>
          </p:nvPr>
        </p:nvSpPr>
        <p:spPr>
          <a:ln/>
        </p:spPr>
        <p:txBody>
          <a:bodyPr/>
          <a:lstStyle>
            <a:lvl1pPr>
              <a:defRPr/>
            </a:lvl1pPr>
          </a:lstStyle>
          <a:p>
            <a:fld id="{C2A00297-C388-4EC9-ADF9-79578BF9EBA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057051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0E4AF7A0-72D4-4CF3-90F3-DE60E018F36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66308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22353557-D6C0-4909-BE02-E008E0F17FB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004912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41D0C573-BB6C-4DF4-95D6-2FE5547120C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572057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AF271B66-BE95-4CDB-9971-0973D075A6A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7401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Rectangle 6"/>
          <p:cNvSpPr>
            <a:spLocks noGrp="1" noChangeArrowheads="1"/>
          </p:cNvSpPr>
          <p:nvPr>
            <p:ph type="sldNum" sz="quarter" idx="11"/>
          </p:nvPr>
        </p:nvSpPr>
        <p:spPr>
          <a:ln/>
        </p:spPr>
        <p:txBody>
          <a:bodyPr/>
          <a:lstStyle>
            <a:lvl1pPr>
              <a:defRPr/>
            </a:lvl1pPr>
          </a:lstStyle>
          <a:p>
            <a:fld id="{B0F8839F-5076-4466-BFD7-2FD20AE69E40}" type="slidenum">
              <a:rPr lang="en-US" altLang="zh-CN"/>
              <a:pPr/>
              <a:t>‹#›</a:t>
            </a:fld>
            <a:endParaRPr lang="en-US" altLang="zh-CN"/>
          </a:p>
        </p:txBody>
      </p:sp>
    </p:spTree>
    <p:extLst>
      <p:ext uri="{BB962C8B-B14F-4D97-AF65-F5344CB8AC3E}">
        <p14:creationId xmlns:p14="http://schemas.microsoft.com/office/powerpoint/2010/main" val="382279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8" name="灯片编号占位符 5"/>
          <p:cNvSpPr>
            <a:spLocks noGrp="1" noChangeArrowheads="1"/>
          </p:cNvSpPr>
          <p:nvPr>
            <p:ph type="sldNum" sz="quarter" idx="11"/>
          </p:nvPr>
        </p:nvSpPr>
        <p:spPr>
          <a:ln/>
        </p:spPr>
        <p:txBody>
          <a:bodyPr/>
          <a:lstStyle>
            <a:lvl1pPr>
              <a:defRPr/>
            </a:lvl1pPr>
          </a:lstStyle>
          <a:p>
            <a:fld id="{8D74B924-3D1B-40BF-9361-7A0B7827DF6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258053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4" name="灯片编号占位符 5"/>
          <p:cNvSpPr>
            <a:spLocks noGrp="1" noChangeArrowheads="1"/>
          </p:cNvSpPr>
          <p:nvPr>
            <p:ph type="sldNum" sz="quarter" idx="11"/>
          </p:nvPr>
        </p:nvSpPr>
        <p:spPr>
          <a:ln/>
        </p:spPr>
        <p:txBody>
          <a:bodyPr/>
          <a:lstStyle>
            <a:lvl1pPr>
              <a:defRPr/>
            </a:lvl1pPr>
          </a:lstStyle>
          <a:p>
            <a:fld id="{7FB8C418-56BE-4AFA-BDC0-F7B307F8CF9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151846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灯片编号占位符 5"/>
          <p:cNvSpPr>
            <a:spLocks noGrp="1" noChangeArrowheads="1"/>
          </p:cNvSpPr>
          <p:nvPr>
            <p:ph type="sldNum" sz="quarter" idx="11"/>
          </p:nvPr>
        </p:nvSpPr>
        <p:spPr>
          <a:ln/>
        </p:spPr>
        <p:txBody>
          <a:bodyPr/>
          <a:lstStyle>
            <a:lvl1pPr>
              <a:defRPr/>
            </a:lvl1pPr>
          </a:lstStyle>
          <a:p>
            <a:fld id="{61CC9AB9-B52D-48A7-8248-F69B51DF2F1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343223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8A4D89BC-F1A5-4A43-B3D4-57EE2B771B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672242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灯片编号占位符 5"/>
          <p:cNvSpPr>
            <a:spLocks noGrp="1" noChangeArrowheads="1"/>
          </p:cNvSpPr>
          <p:nvPr>
            <p:ph type="sldNum" sz="quarter" idx="11"/>
          </p:nvPr>
        </p:nvSpPr>
        <p:spPr>
          <a:ln/>
        </p:spPr>
        <p:txBody>
          <a:bodyPr/>
          <a:lstStyle>
            <a:lvl1pPr>
              <a:defRPr/>
            </a:lvl1pPr>
          </a:lstStyle>
          <a:p>
            <a:fld id="{7315F96D-5047-4270-8177-692227687D5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981707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0E42E345-D352-495C-AC4A-3442FB09334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629272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4"/>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5" name="灯片编号占位符 5"/>
          <p:cNvSpPr>
            <a:spLocks noGrp="1" noChangeArrowheads="1"/>
          </p:cNvSpPr>
          <p:nvPr>
            <p:ph type="sldNum" sz="quarter" idx="11"/>
          </p:nvPr>
        </p:nvSpPr>
        <p:spPr>
          <a:ln/>
        </p:spPr>
        <p:txBody>
          <a:bodyPr/>
          <a:lstStyle>
            <a:lvl1pPr>
              <a:defRPr/>
            </a:lvl1pPr>
          </a:lstStyle>
          <a:p>
            <a:fld id="{817C4EF1-F75A-46B0-8599-FB91C27BD2E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4245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3" name="Rectangle 6"/>
          <p:cNvSpPr>
            <a:spLocks noGrp="1" noChangeArrowheads="1"/>
          </p:cNvSpPr>
          <p:nvPr>
            <p:ph type="sldNum" sz="quarter" idx="11"/>
          </p:nvPr>
        </p:nvSpPr>
        <p:spPr>
          <a:ln/>
        </p:spPr>
        <p:txBody>
          <a:bodyPr/>
          <a:lstStyle>
            <a:lvl1pPr>
              <a:defRPr/>
            </a:lvl1pPr>
          </a:lstStyle>
          <a:p>
            <a:fld id="{79C608B9-6B95-4787-B86A-F50E657FB754}" type="slidenum">
              <a:rPr lang="en-US" altLang="zh-CN"/>
              <a:pPr/>
              <a:t>‹#›</a:t>
            </a:fld>
            <a:endParaRPr lang="en-US" altLang="zh-CN"/>
          </a:p>
        </p:txBody>
      </p:sp>
    </p:spTree>
    <p:extLst>
      <p:ext uri="{BB962C8B-B14F-4D97-AF65-F5344CB8AC3E}">
        <p14:creationId xmlns:p14="http://schemas.microsoft.com/office/powerpoint/2010/main" val="100196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21D32571-8975-4DE5-BD74-C45D7B4C43D7}" type="slidenum">
              <a:rPr lang="en-US" altLang="zh-CN"/>
              <a:pPr/>
              <a:t>‹#›</a:t>
            </a:fld>
            <a:endParaRPr lang="en-US" altLang="zh-CN"/>
          </a:p>
        </p:txBody>
      </p:sp>
    </p:spTree>
    <p:extLst>
      <p:ext uri="{BB962C8B-B14F-4D97-AF65-F5344CB8AC3E}">
        <p14:creationId xmlns:p14="http://schemas.microsoft.com/office/powerpoint/2010/main" val="149903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第一章 操作系统引论</a:t>
            </a:r>
          </a:p>
        </p:txBody>
      </p:sp>
      <p:sp>
        <p:nvSpPr>
          <p:cNvPr id="6" name="Rectangle 6"/>
          <p:cNvSpPr>
            <a:spLocks noGrp="1" noChangeArrowheads="1"/>
          </p:cNvSpPr>
          <p:nvPr>
            <p:ph type="sldNum" sz="quarter" idx="11"/>
          </p:nvPr>
        </p:nvSpPr>
        <p:spPr>
          <a:ln/>
        </p:spPr>
        <p:txBody>
          <a:bodyPr/>
          <a:lstStyle>
            <a:lvl1pPr>
              <a:defRPr/>
            </a:lvl1pPr>
          </a:lstStyle>
          <a:p>
            <a:fld id="{751AEA04-B5A7-458D-9B5D-AB2F5BCEA77E}" type="slidenum">
              <a:rPr lang="en-US" altLang="zh-CN"/>
              <a:pPr/>
              <a:t>‹#›</a:t>
            </a:fld>
            <a:endParaRPr lang="en-US" altLang="zh-CN"/>
          </a:p>
        </p:txBody>
      </p:sp>
    </p:spTree>
    <p:extLst>
      <p:ext uri="{BB962C8B-B14F-4D97-AF65-F5344CB8AC3E}">
        <p14:creationId xmlns:p14="http://schemas.microsoft.com/office/powerpoint/2010/main" val="466398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oleObject" Target="../embeddings/oleObject2.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oleObject" Target="../embeddings/oleObject3.bin"/><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oleObject" Target="../embeddings/oleObject4.bin"/><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oleObject" Target="../embeddings/oleObject5.bin"/><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6.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7"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2" name="Rectangle 5"/>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1029" name="Rectangle 6"/>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B61C0029-570C-47BA-B45F-E28A7587BD2C}" type="slidenum">
              <a:rPr lang="en-US" altLang="zh-CN"/>
              <a:pPr/>
              <a:t>‹#›</a:t>
            </a:fld>
            <a:endParaRPr lang="en-US" altLang="zh-CN"/>
          </a:p>
        </p:txBody>
      </p:sp>
      <p:sp>
        <p:nvSpPr>
          <p:cNvPr id="1030"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Tree>
  </p:cSld>
  <p:clrMap bg1="lt1" tx1="dk1" bg2="lt2" tx2="dk2" accent1="accent1" accent2="accent2" accent3="accent3" accent4="accent4" accent5="accent5" accent6="accent6" hlink="hlink" folHlink="folHlink"/>
  <p:sldLayoutIdLst>
    <p:sldLayoutId id="2147483960" r:id="rId1"/>
    <p:sldLayoutId id="2147483959" r:id="rId2"/>
    <p:sldLayoutId id="2147483958" r:id="rId3"/>
    <p:sldLayoutId id="2147483957" r:id="rId4"/>
    <p:sldLayoutId id="2147483956" r:id="rId5"/>
    <p:sldLayoutId id="2147483955" r:id="rId6"/>
    <p:sldLayoutId id="2147483954" r:id="rId7"/>
    <p:sldLayoutId id="2147483953" r:id="rId8"/>
    <p:sldLayoutId id="2147483952" r:id="rId9"/>
    <p:sldLayoutId id="2147483951" r:id="rId10"/>
    <p:sldLayoutId id="2147483950"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1"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2052"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
        <p:nvSpPr>
          <p:cNvPr id="2" name="页脚占位符 4"/>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2054" name="灯片编号占位符 5"/>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666795A7-8BE1-4F42-8D5E-D46331D0FA6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71" r:id="rId1"/>
    <p:sldLayoutId id="2147483970" r:id="rId2"/>
    <p:sldLayoutId id="2147483969" r:id="rId3"/>
    <p:sldLayoutId id="2147483968" r:id="rId4"/>
    <p:sldLayoutId id="2147483967" r:id="rId5"/>
    <p:sldLayoutId id="2147483966" r:id="rId6"/>
    <p:sldLayoutId id="2147483965" r:id="rId7"/>
    <p:sldLayoutId id="2147483964" r:id="rId8"/>
    <p:sldLayoutId id="2147483963" r:id="rId9"/>
    <p:sldLayoutId id="2147483962" r:id="rId10"/>
    <p:sldLayoutId id="2147483961"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9"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2" name="Rectangle 5"/>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1029" name="Rectangle 6"/>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B6FD1D49-098D-4887-9F00-8288FA3666C6}" type="slidenum">
              <a:rPr lang="en-US" altLang="zh-CN"/>
              <a:pPr/>
              <a:t>‹#›</a:t>
            </a:fld>
            <a:endParaRPr lang="en-US" altLang="zh-CN"/>
          </a:p>
        </p:txBody>
      </p:sp>
      <p:sp>
        <p:nvSpPr>
          <p:cNvPr id="4102"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Tree>
  </p:cSld>
  <p:clrMap bg1="lt1" tx1="dk1" bg2="lt2" tx2="dk2" accent1="accent1" accent2="accent2" accent3="accent3" accent4="accent4" accent5="accent5" accent6="accent6" hlink="hlink" folHlink="folHlink"/>
  <p:sldLayoutIdLst>
    <p:sldLayoutId id="2147483993" r:id="rId1"/>
    <p:sldLayoutId id="2147483992" r:id="rId2"/>
    <p:sldLayoutId id="2147483991" r:id="rId3"/>
    <p:sldLayoutId id="2147483990" r:id="rId4"/>
    <p:sldLayoutId id="2147483989" r:id="rId5"/>
    <p:sldLayoutId id="2147483988" r:id="rId6"/>
    <p:sldLayoutId id="2147483987" r:id="rId7"/>
    <p:sldLayoutId id="2147483986" r:id="rId8"/>
    <p:sldLayoutId id="2147483985" r:id="rId9"/>
    <p:sldLayoutId id="2147483984" r:id="rId10"/>
    <p:sldLayoutId id="2147483983"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3"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5124"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
        <p:nvSpPr>
          <p:cNvPr id="2" name="页脚占位符 4"/>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2054" name="灯片编号占位符 5"/>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D4139B82-F26E-455C-B900-079D4CDE922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004" r:id="rId1"/>
    <p:sldLayoutId id="2147484003" r:id="rId2"/>
    <p:sldLayoutId id="2147484002" r:id="rId3"/>
    <p:sldLayoutId id="2147484001" r:id="rId4"/>
    <p:sldLayoutId id="2147484000" r:id="rId5"/>
    <p:sldLayoutId id="2147483999" r:id="rId6"/>
    <p:sldLayoutId id="2147483998" r:id="rId7"/>
    <p:sldLayoutId id="2147483997" r:id="rId8"/>
    <p:sldLayoutId id="2147483996" r:id="rId9"/>
    <p:sldLayoutId id="2147483995" r:id="rId10"/>
    <p:sldLayoutId id="2147483994"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7"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2" name="Rectangle 5"/>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1029" name="Rectangle 6"/>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B61C0029-570C-47BA-B45F-E28A7587BD2C}" type="slidenum">
              <a:rPr lang="en-US" altLang="zh-CN">
                <a:solidFill>
                  <a:srgbClr val="000000"/>
                </a:solidFill>
              </a:rPr>
              <a:pPr/>
              <a:t>‹#›</a:t>
            </a:fld>
            <a:endParaRPr lang="en-US" altLang="zh-CN">
              <a:solidFill>
                <a:srgbClr val="000000"/>
              </a:solidFill>
            </a:endParaRPr>
          </a:p>
        </p:txBody>
      </p:sp>
      <p:sp>
        <p:nvSpPr>
          <p:cNvPr id="1030"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Tree>
    <p:extLst>
      <p:ext uri="{BB962C8B-B14F-4D97-AF65-F5344CB8AC3E}">
        <p14:creationId xmlns:p14="http://schemas.microsoft.com/office/powerpoint/2010/main" val="641541812"/>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3813"/>
          <a:ext cx="9144000" cy="931863"/>
        </p:xfrm>
        <a:graphic>
          <a:graphicData uri="http://schemas.openxmlformats.org/presentationml/2006/ole">
            <mc:AlternateContent xmlns:mc="http://schemas.openxmlformats.org/markup-compatibility/2006">
              <mc:Choice xmlns:v="urn:schemas-microsoft-com:vml" Requires="v">
                <p:oleObj r:id="rId13" imgW="6450794" imgH="952045" progId="">
                  <p:embed/>
                </p:oleObj>
              </mc:Choice>
              <mc:Fallback>
                <p:oleObj r:id="rId13" imgW="6450794" imgH="952045"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3813"/>
                        <a:ext cx="91440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1" name="Rectangle 3"/>
          <p:cNvSpPr>
            <a:spLocks noGrp="1" noChangeArrowheads="1"/>
          </p:cNvSpPr>
          <p:nvPr>
            <p:ph type="body" idx="4294967295"/>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2052" name="Rectangle 7"/>
          <p:cNvSpPr>
            <a:spLocks noGrp="1" noChangeArrowheads="1"/>
          </p:cNvSpPr>
          <p:nvPr>
            <p:ph type="title" idx="4294967295"/>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课程简介</a:t>
            </a:r>
          </a:p>
        </p:txBody>
      </p:sp>
      <p:sp>
        <p:nvSpPr>
          <p:cNvPr id="2" name="页脚占位符 4"/>
          <p:cNvSpPr>
            <a:spLocks noGrp="1" noChangeArrowheads="1"/>
          </p:cNvSpPr>
          <p:nvPr>
            <p:ph type="ftr" sz="quarter" idx="3"/>
          </p:nvPr>
        </p:nvSpPr>
        <p:spPr bwMode="auto">
          <a:xfrm>
            <a:off x="5867400" y="6443663"/>
            <a:ext cx="2895600" cy="290512"/>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600" b="1">
                <a:solidFill>
                  <a:srgbClr val="FF0000"/>
                </a:solidFill>
                <a:latin typeface="+mn-lt"/>
              </a:defRPr>
            </a:lvl1pPr>
          </a:lstStyle>
          <a:p>
            <a:pPr>
              <a:defRPr/>
            </a:pPr>
            <a:r>
              <a:rPr lang="zh-CN" altLang="en-US"/>
              <a:t>第一章 操作系统引论</a:t>
            </a:r>
          </a:p>
        </p:txBody>
      </p:sp>
      <p:sp>
        <p:nvSpPr>
          <p:cNvPr id="2054" name="灯片编号占位符 5"/>
          <p:cNvSpPr>
            <a:spLocks noGrp="1" noChangeArrowheads="1"/>
          </p:cNvSpPr>
          <p:nvPr>
            <p:ph type="sldNum" sz="quarter" idx="4"/>
          </p:nvPr>
        </p:nvSpPr>
        <p:spPr bwMode="auto">
          <a:xfrm>
            <a:off x="3429000" y="6446838"/>
            <a:ext cx="2133600" cy="2587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ctr">
              <a:defRPr sz="1000" b="1">
                <a:solidFill>
                  <a:schemeClr val="tx2"/>
                </a:solidFill>
                <a:latin typeface="Verdana" pitchFamily="34" charset="0"/>
              </a:defRPr>
            </a:lvl1pPr>
          </a:lstStyle>
          <a:p>
            <a:fld id="{666795A7-8BE1-4F42-8D5E-D46331D0FA6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2094440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2pPr>
      <a:lvl3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3pPr>
      <a:lvl4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4pPr>
      <a:lvl5pPr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5pPr>
      <a:lvl6pPr marL="4572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6pPr>
      <a:lvl7pPr marL="9144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7pPr>
      <a:lvl8pPr marL="13716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8pPr>
      <a:lvl9pPr marL="1828800" algn="ctr" rtl="0" eaLnBrk="0" fontAlgn="base" hangingPunct="0">
        <a:spcBef>
          <a:spcPct val="0"/>
        </a:spcBef>
        <a:spcAft>
          <a:spcPct val="0"/>
        </a:spcAft>
        <a:defRPr sz="4000">
          <a:solidFill>
            <a:schemeClr val="tx1"/>
          </a:solidFill>
          <a:latin typeface="Verdana" panose="020B060403050404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Arial" panose="020B0604020202020204" pitchFamily="34"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29.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2.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1.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18.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2.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18.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2.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2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2.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4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2.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31.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tmp"/><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slideLayout" Target="../slideLayouts/slideLayout40.xml"/><Relationship Id="rId5" Type="http://schemas.openxmlformats.org/officeDocument/2006/relationships/tags" Target="../tags/tag124.xml"/><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2.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jpeg"/><Relationship Id="rId18" Type="http://schemas.openxmlformats.org/officeDocument/2006/relationships/image" Target="../media/image22.jpeg"/><Relationship Id="rId3" Type="http://schemas.openxmlformats.org/officeDocument/2006/relationships/hyperlink" Target="http://images.google.cn/imgres?imgurl=http://pollycoke.files.wordpress.com/2007/06/fedora-logo.png&amp;imgrefurl=http://flickr.com/photos/11656999@N00/2086322120/&amp;h=328&amp;w=332&amp;sz=39&amp;hl=zh-CN&amp;start=1&amp;usg=__rz-9MsPLilaWgVm-IxT-kQiRpyU=&amp;tbnid=nf3yJfznbDz-AM:&amp;tbnh=118&amp;tbnw=119&amp;prev=/images?q=fedora+logo&amp;gbv=2&amp;hl=zh-CN&amp;newwindow=1&amp;sa=X" TargetMode="External"/><Relationship Id="rId21" Type="http://schemas.openxmlformats.org/officeDocument/2006/relationships/image" Target="../media/image25.jpeg"/><Relationship Id="rId7" Type="http://schemas.openxmlformats.org/officeDocument/2006/relationships/hyperlink" Target="http://image.baidu.com/i?ct=503316480&amp;z=0&amp;tn=baiduimagedetail&amp;word=%C6%BB%B9%FB+logo&amp;in=22173&amp;cl=2&amp;cm=1&amp;sc=0&amp;lm=-1&amp;pn=13&amp;rn=1&amp;di=3091540908&amp;ln=2000&amp;fr=" TargetMode="External"/><Relationship Id="rId12" Type="http://schemas.openxmlformats.org/officeDocument/2006/relationships/image" Target="../media/image16.jpeg"/><Relationship Id="rId17" Type="http://schemas.openxmlformats.org/officeDocument/2006/relationships/image" Target="../media/image21.jpe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13.jpeg"/><Relationship Id="rId11" Type="http://schemas.openxmlformats.org/officeDocument/2006/relationships/hyperlink" Target="http://images.google.cn/imgres?imgurl=http://www.linux-cn.com/upimg/070420/11M04I0G602FL.jpg&amp;imgrefurl=http://www.linux-cn.com/html/linux/publish/redflag/20070421/9354.html&amp;h=512&amp;w=1168&amp;sz=34&amp;hl=zh-CN&amp;start=27&amp;usg=__mCetksCjX8MScY9M-_xB54weXiY=&amp;tbnid=LmmXWGyRKRj9uM:&amp;tbnh=66&amp;tbnw=150&amp;prev=/images?q=%E7%BA%A2%E6%97%97Linux&amp;start=20&amp;gbv=2&amp;ndsp=20&amp;hl=zh-CN&amp;newwindow=1&amp;sa=N" TargetMode="External"/><Relationship Id="rId5" Type="http://schemas.openxmlformats.org/officeDocument/2006/relationships/hyperlink" Target="http://images.google.cn/imgres?imgurl=http://blog.taragana.com/wp-content/uploads/2008/03/linux-logo.jpg&amp;imgrefurl=http://blog.taragana.com/index.php/category/linux/fedora-core-6/zh/&amp;h=375&amp;w=313&amp;sz=45&amp;hl=zh-CN&amp;start=1&amp;usg=__VsHPq3ExJQkqLEEt8fxWlDQLM4k=&amp;tbnid=zRU0W-fq3m3ByM:&amp;tbnh=122&amp;tbnw=102&amp;prev=/images?q=linux+logo&amp;gbv=2&amp;hl=zh-CN&amp;newwindow=1&amp;sa=X" TargetMode="External"/><Relationship Id="rId15" Type="http://schemas.openxmlformats.org/officeDocument/2006/relationships/image" Target="../media/image19.png"/><Relationship Id="rId10" Type="http://schemas.openxmlformats.org/officeDocument/2006/relationships/image" Target="../media/image15.jpeg"/><Relationship Id="rId19" Type="http://schemas.openxmlformats.org/officeDocument/2006/relationships/image" Target="../media/image23.png"/><Relationship Id="rId4" Type="http://schemas.openxmlformats.org/officeDocument/2006/relationships/image" Target="../media/image12.jpeg"/><Relationship Id="rId9" Type="http://schemas.openxmlformats.org/officeDocument/2006/relationships/hyperlink" Target="http://images.google.cn/imgres?imgurl=http://blogs.zdnet.com/security/images/red_hat_logo_big.jpg&amp;imgrefurl=http://blogs.zdnet.com/security/?p=1784&amp;h=396&amp;w=360&amp;sz=63&amp;hl=zh-CN&amp;start=1&amp;usg=__D4weMyCSw7RjR2CGOqPz3E6cd-E=&amp;tbnid=mw3P22rAAis9PM:&amp;tbnh=124&amp;tbnw=113&amp;prev=/images?q=red+hat&amp;gbv=2&amp;hl=zh-CN&amp;newwindow=1" TargetMode="External"/><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a:xfrm>
            <a:off x="1176649" y="2720338"/>
            <a:ext cx="6791325" cy="706756"/>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a:r>
              <a:rPr lang="zh-CN" altLang="en-US" sz="4000" b="1" noProof="1">
                <a:solidFill>
                  <a:schemeClr val="accent4"/>
                </a:solidFill>
              </a:rPr>
              <a:t>计算机操作系统</a:t>
            </a:r>
          </a:p>
        </p:txBody>
      </p:sp>
      <p:sp>
        <p:nvSpPr>
          <p:cNvPr id="5" name="文本框 3"/>
          <p:cNvSpPr txBox="1"/>
          <p:nvPr/>
        </p:nvSpPr>
        <p:spPr>
          <a:xfrm>
            <a:off x="1176648" y="4149080"/>
            <a:ext cx="6791325" cy="584775"/>
          </a:xfrm>
          <a:prstGeom prst="rect">
            <a:avLst/>
          </a:prstGeom>
          <a:noFill/>
        </p:spPr>
        <p:txBody>
          <a:bodyPr>
            <a:spAutoFit/>
            <a:scene3d>
              <a:camera prst="orthographicFront"/>
              <a:lightRig rig="soft" dir="t">
                <a:rot lat="0" lon="0" rev="15600000"/>
              </a:lightRig>
            </a:scene3d>
            <a:sp3d extrusionH="57150" prstMaterial="softEdge">
              <a:bevelT w="25400" h="38100"/>
            </a:sp3d>
          </a:bodyPr>
          <a:lstStyle/>
          <a:p>
            <a:pPr algn="ctr"/>
            <a:r>
              <a:rPr lang="zh-CN" altLang="en-US" sz="3200" b="1" noProof="1">
                <a:solidFill>
                  <a:schemeClr val="accent4"/>
                </a:solidFill>
                <a:latin typeface="Times New Roman" pitchFamily="18" charset="0"/>
                <a:cs typeface="Times New Roman" pitchFamily="18" charset="0"/>
              </a:rPr>
              <a:t>第</a:t>
            </a:r>
            <a:r>
              <a:rPr lang="en-US" altLang="zh-CN" sz="3200" b="1" noProof="1">
                <a:solidFill>
                  <a:schemeClr val="accent4"/>
                </a:solidFill>
                <a:latin typeface="Times New Roman" pitchFamily="18" charset="0"/>
                <a:cs typeface="Times New Roman" pitchFamily="18" charset="0"/>
              </a:rPr>
              <a:t>1</a:t>
            </a:r>
            <a:r>
              <a:rPr lang="zh-CN" altLang="en-US" sz="3200" b="1" noProof="1">
                <a:solidFill>
                  <a:schemeClr val="accent4"/>
                </a:solidFill>
                <a:latin typeface="Times New Roman" pitchFamily="18" charset="0"/>
                <a:cs typeface="Times New Roman" pitchFamily="18" charset="0"/>
              </a:rPr>
              <a:t>课</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099770"/>
            <a:ext cx="8136904" cy="2677656"/>
          </a:xfrm>
          <a:prstGeom prst="rect">
            <a:avLst/>
          </a:prstGeom>
        </p:spPr>
        <p:txBody>
          <a:bodyPr wrap="square">
            <a:spAutoFit/>
          </a:bodyPr>
          <a:lstStyle/>
          <a:p>
            <a:r>
              <a:rPr lang="zh-CN" altLang="en-US" sz="2400" b="1" dirty="0">
                <a:solidFill>
                  <a:srgbClr val="1D528D"/>
                </a:solidFill>
              </a:rPr>
              <a:t>微内核：</a:t>
            </a:r>
            <a:endParaRPr lang="zh-CN" altLang="en-US" sz="2400" dirty="0">
              <a:solidFill>
                <a:srgbClr val="1D528D"/>
              </a:solidFill>
            </a:endParaRPr>
          </a:p>
          <a:p>
            <a:pPr marL="342900" indent="-342900">
              <a:buFont typeface="Wingdings" pitchFamily="2" charset="2"/>
              <a:buChar char="l"/>
            </a:pPr>
            <a:r>
              <a:rPr lang="zh-CN" altLang="en-US" sz="2400" dirty="0">
                <a:solidFill>
                  <a:srgbClr val="1D528D"/>
                </a:solidFill>
              </a:rPr>
              <a:t>优点：①健壮性好，用户服务独立于内核服务的，因此任何用户服务崩溃都不会影响到内核服务。②扩展性强，添加一个功能，只需要建立一个新的服务到用户空间当中，而内核空间不需要任何的修改。因此，微内核可移植性强、安全并且易于扩展。③并行性较好。</a:t>
            </a:r>
            <a:endParaRPr lang="en-US" altLang="zh-CN" sz="2400" dirty="0">
              <a:solidFill>
                <a:srgbClr val="1D528D"/>
              </a:solidFill>
            </a:endParaRPr>
          </a:p>
          <a:p>
            <a:pPr marL="342900" indent="-342900">
              <a:buFont typeface="Wingdings" pitchFamily="2" charset="2"/>
              <a:buChar char="l"/>
            </a:pPr>
            <a:r>
              <a:rPr lang="zh-CN" altLang="en-US" sz="2400" dirty="0">
                <a:solidFill>
                  <a:srgbClr val="1D528D"/>
                </a:solidFill>
              </a:rPr>
              <a:t>缺点：重复调用</a:t>
            </a:r>
            <a:r>
              <a:rPr lang="en-US" altLang="zh-CN" sz="2400" dirty="0">
                <a:solidFill>
                  <a:srgbClr val="1D528D"/>
                </a:solidFill>
              </a:rPr>
              <a:t>IPC</a:t>
            </a:r>
            <a:r>
              <a:rPr lang="zh-CN" altLang="en-US" sz="2400" dirty="0">
                <a:solidFill>
                  <a:srgbClr val="1D528D"/>
                </a:solidFill>
              </a:rPr>
              <a:t>、上下文切换，执行速度慢</a:t>
            </a:r>
            <a:endParaRPr lang="en-US" altLang="zh-CN" sz="2400" dirty="0">
              <a:solidFill>
                <a:srgbClr val="1D528D"/>
              </a:solidFill>
            </a:endParaRPr>
          </a:p>
        </p:txBody>
      </p:sp>
      <p:sp>
        <p:nvSpPr>
          <p:cNvPr id="3" name="矩形 2"/>
          <p:cNvSpPr/>
          <p:nvPr/>
        </p:nvSpPr>
        <p:spPr>
          <a:xfrm>
            <a:off x="611560" y="4221088"/>
            <a:ext cx="8136904" cy="2308324"/>
          </a:xfrm>
          <a:prstGeom prst="rect">
            <a:avLst/>
          </a:prstGeom>
        </p:spPr>
        <p:txBody>
          <a:bodyPr wrap="square">
            <a:spAutoFit/>
          </a:bodyPr>
          <a:lstStyle/>
          <a:p>
            <a:r>
              <a:rPr lang="zh-CN" altLang="en-US" sz="2400" b="1" dirty="0">
                <a:solidFill>
                  <a:srgbClr val="1D528D"/>
                </a:solidFill>
              </a:rPr>
              <a:t>宏内核：</a:t>
            </a:r>
            <a:endParaRPr lang="zh-CN" altLang="en-US" sz="2400" dirty="0">
              <a:solidFill>
                <a:srgbClr val="1D528D"/>
              </a:solidFill>
            </a:endParaRPr>
          </a:p>
          <a:p>
            <a:pPr marL="342900" indent="-342900">
              <a:buFont typeface="Wingdings" pitchFamily="2" charset="2"/>
              <a:buChar char="l"/>
            </a:pPr>
            <a:r>
              <a:rPr lang="zh-CN" altLang="en-US" sz="2400" dirty="0">
                <a:solidFill>
                  <a:srgbClr val="1D528D"/>
                </a:solidFill>
              </a:rPr>
              <a:t>优点：用户服务和内核服务在同一空间中，执行速度比微内核快。</a:t>
            </a:r>
            <a:endParaRPr lang="en-US" altLang="zh-CN" sz="2400" dirty="0">
              <a:solidFill>
                <a:srgbClr val="1D528D"/>
              </a:solidFill>
            </a:endParaRPr>
          </a:p>
          <a:p>
            <a:pPr marL="342900" indent="-342900">
              <a:buFont typeface="Wingdings" pitchFamily="2" charset="2"/>
              <a:buChar char="l"/>
            </a:pPr>
            <a:r>
              <a:rPr lang="zh-CN" altLang="en-US" sz="2400" dirty="0">
                <a:solidFill>
                  <a:srgbClr val="1D528D"/>
                </a:solidFill>
              </a:rPr>
              <a:t>缺点：①当内核中的某个服务崩溃了，整个内核也会崩溃；②扩展性弱，想要在内核中添加新的功能就意味着内核中的各个模块需要做相应的修改；③并行性较差。</a:t>
            </a:r>
          </a:p>
        </p:txBody>
      </p:sp>
    </p:spTree>
    <p:extLst>
      <p:ext uri="{BB962C8B-B14F-4D97-AF65-F5344CB8AC3E}">
        <p14:creationId xmlns:p14="http://schemas.microsoft.com/office/powerpoint/2010/main" val="422231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3861048"/>
            <a:ext cx="8136904" cy="2238241"/>
          </a:xfrm>
          <a:prstGeom prst="rect">
            <a:avLst/>
          </a:prstGeom>
        </p:spPr>
        <p:txBody>
          <a:bodyPr wrap="square">
            <a:spAutoFit/>
          </a:bodyPr>
          <a:lstStyle/>
          <a:p>
            <a:pPr>
              <a:lnSpc>
                <a:spcPct val="150000"/>
              </a:lnSpc>
            </a:pPr>
            <a:r>
              <a:rPr lang="zh-CN" altLang="en-US" sz="2400" b="1" dirty="0">
                <a:latin typeface="Times New Roman" pitchFamily="18" charset="0"/>
                <a:cs typeface="Times New Roman" pitchFamily="18" charset="0"/>
              </a:rPr>
              <a:t>目前的主流操作系统早已经不是当年纯粹的宏内核架构了，而是广泛吸取微内核架构的优点而后揉合而成的混合内核</a:t>
            </a:r>
            <a:r>
              <a:rPr lang="en-US" altLang="zh-CN" sz="2400" b="1" dirty="0">
                <a:latin typeface="Times New Roman" pitchFamily="18" charset="0"/>
                <a:cs typeface="Times New Roman" pitchFamily="18" charset="0"/>
              </a:rPr>
              <a:t>Hybrid kernel</a:t>
            </a:r>
          </a:p>
          <a:p>
            <a:pPr marL="533400" indent="284163">
              <a:lnSpc>
                <a:spcPct val="150000"/>
              </a:lnSpc>
              <a:buFont typeface="Wingdings" pitchFamily="2" charset="2"/>
              <a:buChar char="l"/>
            </a:pPr>
            <a:r>
              <a:rPr lang="en-US" altLang="zh-CN" sz="2400" b="1" dirty="0" err="1">
                <a:latin typeface="Times New Roman" pitchFamily="18" charset="0"/>
                <a:cs typeface="Times New Roman" pitchFamily="18" charset="0"/>
              </a:rPr>
              <a:t>macOS</a:t>
            </a:r>
            <a:r>
              <a:rPr lang="zh-CN" altLang="zh-CN" sz="2400" b="1" dirty="0">
                <a:latin typeface="Times New Roman" pitchFamily="18" charset="0"/>
                <a:cs typeface="Times New Roman" pitchFamily="18" charset="0"/>
              </a:rPr>
              <a:t>、</a:t>
            </a:r>
            <a:r>
              <a:rPr lang="en-US" altLang="zh-CN" sz="2400" b="1" dirty="0" err="1">
                <a:latin typeface="Times New Roman" pitchFamily="18" charset="0"/>
                <a:cs typeface="Times New Roman" pitchFamily="18" charset="0"/>
              </a:rPr>
              <a:t>iOS</a:t>
            </a:r>
            <a:r>
              <a:rPr lang="zh-CN" altLang="zh-CN"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Win7</a:t>
            </a:r>
            <a:r>
              <a:rPr lang="zh-CN" altLang="zh-CN"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Win10</a:t>
            </a:r>
            <a:endParaRPr lang="zh-CN" altLang="en-US" sz="2400" b="1" dirty="0">
              <a:latin typeface="Times New Roman" pitchFamily="18" charset="0"/>
              <a:cs typeface="Times New Roman" pitchFamily="18" charset="0"/>
            </a:endParaRPr>
          </a:p>
        </p:txBody>
      </p:sp>
      <p:sp>
        <p:nvSpPr>
          <p:cNvPr id="3" name="矩形 2"/>
          <p:cNvSpPr/>
          <p:nvPr/>
        </p:nvSpPr>
        <p:spPr>
          <a:xfrm>
            <a:off x="467544" y="1196752"/>
            <a:ext cx="8136904" cy="2238241"/>
          </a:xfrm>
          <a:prstGeom prst="rect">
            <a:avLst/>
          </a:prstGeom>
        </p:spPr>
        <p:txBody>
          <a:bodyPr wrap="square">
            <a:spAutoFit/>
          </a:bodyPr>
          <a:lstStyle/>
          <a:p>
            <a:pPr>
              <a:lnSpc>
                <a:spcPct val="150000"/>
              </a:lnSpc>
            </a:pPr>
            <a:r>
              <a:rPr lang="zh-CN" altLang="zh-CN" sz="2400" b="1" dirty="0">
                <a:latin typeface="Times New Roman" pitchFamily="18" charset="0"/>
                <a:cs typeface="Times New Roman" pitchFamily="18" charset="0"/>
              </a:rPr>
              <a:t>微内核为什么半个世纪没有获得成功？</a:t>
            </a:r>
            <a:endParaRPr lang="en-US" altLang="zh-CN" sz="2400" b="1" dirty="0">
              <a:latin typeface="Times New Roman" pitchFamily="18" charset="0"/>
              <a:cs typeface="Times New Roman" pitchFamily="18" charset="0"/>
            </a:endParaRPr>
          </a:p>
          <a:p>
            <a:pPr marL="533400" indent="284163">
              <a:lnSpc>
                <a:spcPct val="150000"/>
              </a:lnSpc>
              <a:buFont typeface="Wingdings" pitchFamily="2" charset="2"/>
              <a:buChar char="l"/>
            </a:pPr>
            <a:r>
              <a:rPr lang="zh-CN" altLang="zh-CN" sz="2400" b="1" dirty="0">
                <a:latin typeface="Times New Roman" pitchFamily="18" charset="0"/>
                <a:cs typeface="Times New Roman" pitchFamily="18" charset="0"/>
              </a:rPr>
              <a:t>性能问题</a:t>
            </a:r>
            <a:endParaRPr lang="en-US" altLang="zh-CN" sz="2400" b="1" dirty="0">
              <a:latin typeface="Times New Roman" pitchFamily="18" charset="0"/>
              <a:cs typeface="Times New Roman" pitchFamily="18" charset="0"/>
            </a:endParaRPr>
          </a:p>
          <a:p>
            <a:pPr marL="533400" indent="284163">
              <a:lnSpc>
                <a:spcPct val="150000"/>
              </a:lnSpc>
              <a:buFont typeface="Wingdings" pitchFamily="2" charset="2"/>
              <a:buChar char="l"/>
            </a:pPr>
            <a:r>
              <a:rPr lang="zh-CN" altLang="zh-CN" sz="2400" b="1" dirty="0">
                <a:latin typeface="Times New Roman" pitchFamily="18" charset="0"/>
                <a:cs typeface="Times New Roman" pitchFamily="18" charset="0"/>
              </a:rPr>
              <a:t>极致原则</a:t>
            </a:r>
            <a:endParaRPr lang="en-US" altLang="zh-CN" sz="2400" b="1" dirty="0">
              <a:latin typeface="Times New Roman" pitchFamily="18" charset="0"/>
              <a:cs typeface="Times New Roman" pitchFamily="18" charset="0"/>
            </a:endParaRPr>
          </a:p>
          <a:p>
            <a:pPr marL="533400" indent="284163">
              <a:lnSpc>
                <a:spcPct val="150000"/>
              </a:lnSpc>
              <a:buFont typeface="Wingdings" pitchFamily="2" charset="2"/>
              <a:buChar char="l"/>
            </a:pPr>
            <a:r>
              <a:rPr lang="zh-CN" altLang="zh-CN" sz="2400" b="1" dirty="0">
                <a:latin typeface="Times New Roman" pitchFamily="18" charset="0"/>
                <a:cs typeface="Times New Roman" pitchFamily="18" charset="0"/>
              </a:rPr>
              <a:t>缺乏大企业支持</a:t>
            </a:r>
            <a:endParaRPr lang="zh-CN" alt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9500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randombar(horizontal)">
                                      <p:cBhvr>
                                        <p:cTn id="21" dur="500"/>
                                        <p:tgtEl>
                                          <p:spTgt spid="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6"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页脚占位符 5"/>
          <p:cNvSpPr txBox="1">
            <a:spLocks noGrp="1" noChangeArrowheads="1"/>
          </p:cNvSpPr>
          <p:nvPr/>
        </p:nvSpPr>
        <p:spPr bwMode="auto">
          <a:xfrm>
            <a:off x="5867400" y="6443663"/>
            <a:ext cx="28956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a:r>
              <a:rPr lang="zh-CN" altLang="en-US" sz="1600" b="1">
                <a:solidFill>
                  <a:srgbClr val="FF0000"/>
                </a:solidFill>
                <a:latin typeface="Verdana" pitchFamily="34" charset="0"/>
              </a:rPr>
              <a:t>第一章 操作系统引论</a:t>
            </a:r>
          </a:p>
        </p:txBody>
      </p:sp>
      <p:sp>
        <p:nvSpPr>
          <p:cNvPr id="13314" name="Rectangle 6"/>
          <p:cNvSpPr>
            <a:spLocks noGrp="1" noChangeArrowheads="1"/>
          </p:cNvSpPr>
          <p:nvPr>
            <p:ph type="title" idx="4294967295"/>
          </p:nvPr>
        </p:nvSpPr>
        <p:spPr/>
        <p:txBody>
          <a:bodyPr/>
          <a:lstStyle/>
          <a:p>
            <a:pPr eaLnBrk="1" hangingPunct="1"/>
            <a:r>
              <a:rPr lang="zh-CN" altLang="en-US"/>
              <a:t>课程简介</a:t>
            </a:r>
            <a:r>
              <a:rPr lang="en-US" altLang="zh-CN">
                <a:latin typeface="Arial" pitchFamily="34" charset="0"/>
              </a:rPr>
              <a:t>—</a:t>
            </a:r>
            <a:r>
              <a:rPr lang="en-US" altLang="zh-CN"/>
              <a:t>Important</a:t>
            </a:r>
            <a:r>
              <a:rPr lang="zh-CN" altLang="en-US"/>
              <a:t>？</a:t>
            </a:r>
          </a:p>
        </p:txBody>
      </p:sp>
      <p:sp>
        <p:nvSpPr>
          <p:cNvPr id="20484" name="内容占位符 2"/>
          <p:cNvSpPr>
            <a:spLocks noGrp="1" noChangeArrowheads="1"/>
          </p:cNvSpPr>
          <p:nvPr>
            <p:ph type="body" sz="half" idx="4294967295"/>
          </p:nvPr>
        </p:nvSpPr>
        <p:spPr>
          <a:xfrm>
            <a:off x="457200" y="1436315"/>
            <a:ext cx="7571184" cy="1344613"/>
          </a:xfrm>
        </p:spPr>
        <p:txBody>
          <a:bodyPr/>
          <a:lstStyle/>
          <a:p>
            <a:pPr eaLnBrk="1" hangingPunct="1"/>
            <a:r>
              <a:rPr lang="zh-CN" altLang="en-US" b="1" dirty="0">
                <a:latin typeface="华文楷体" pitchFamily="2" charset="-122"/>
                <a:ea typeface="华文楷体" pitchFamily="2" charset="-122"/>
              </a:rPr>
              <a:t>操作系统课程是计算机教育的</a:t>
            </a:r>
            <a:r>
              <a:rPr lang="zh-CN" altLang="en-US" b="1" dirty="0">
                <a:solidFill>
                  <a:srgbClr val="FF0000"/>
                </a:solidFill>
                <a:latin typeface="华文楷体" pitchFamily="2" charset="-122"/>
                <a:ea typeface="华文楷体" pitchFamily="2" charset="-122"/>
              </a:rPr>
              <a:t>必修</a:t>
            </a:r>
            <a:r>
              <a:rPr lang="zh-CN" altLang="en-US" b="1" dirty="0">
                <a:latin typeface="华文楷体" pitchFamily="2" charset="-122"/>
                <a:ea typeface="华文楷体" pitchFamily="2" charset="-122"/>
              </a:rPr>
              <a:t>内容</a:t>
            </a:r>
          </a:p>
          <a:p>
            <a:pPr eaLnBrk="1" hangingPunct="1"/>
            <a:r>
              <a:rPr lang="zh-CN" altLang="en-US" b="1" dirty="0">
                <a:latin typeface="华文楷体" pitchFamily="2" charset="-122"/>
                <a:ea typeface="华文楷体" pitchFamily="2" charset="-122"/>
              </a:rPr>
              <a:t>计算机专业的</a:t>
            </a:r>
            <a:r>
              <a:rPr lang="zh-CN" altLang="en-US" b="1" dirty="0">
                <a:solidFill>
                  <a:srgbClr val="FF0000"/>
                </a:solidFill>
                <a:latin typeface="华文楷体" pitchFamily="2" charset="-122"/>
                <a:ea typeface="华文楷体" pitchFamily="2" charset="-122"/>
              </a:rPr>
              <a:t>核心课</a:t>
            </a:r>
          </a:p>
          <a:p>
            <a:pPr eaLnBrk="1" hangingPunct="1"/>
            <a:r>
              <a:rPr lang="zh-CN" altLang="en-US" b="1" dirty="0">
                <a:latin typeface="华文楷体" pitchFamily="2" charset="-122"/>
                <a:ea typeface="华文楷体" pitchFamily="2" charset="-122"/>
              </a:rPr>
              <a:t>技术开发的</a:t>
            </a:r>
            <a:r>
              <a:rPr lang="zh-CN" altLang="en-US" b="1" dirty="0">
                <a:solidFill>
                  <a:srgbClr val="FF0000"/>
                </a:solidFill>
                <a:latin typeface="华文楷体" pitchFamily="2" charset="-122"/>
                <a:ea typeface="华文楷体" pitchFamily="2" charset="-122"/>
              </a:rPr>
              <a:t>理论基础</a:t>
            </a:r>
          </a:p>
        </p:txBody>
      </p:sp>
      <p:sp>
        <p:nvSpPr>
          <p:cNvPr id="7173" name="WordArt 5"/>
          <p:cNvSpPr>
            <a:spLocks noChangeArrowheads="1" noChangeShapeType="1" noTextEdit="1"/>
          </p:cNvSpPr>
          <p:nvPr/>
        </p:nvSpPr>
        <p:spPr bwMode="auto">
          <a:xfrm>
            <a:off x="5018087" y="2780928"/>
            <a:ext cx="3744913" cy="865187"/>
          </a:xfrm>
          <a:prstGeom prst="rect">
            <a:avLst/>
          </a:prstGeom>
        </p:spPr>
        <p:txBody>
          <a:bodyPr wrap="none" fromWordArt="1">
            <a:prstTxWarp prst="textDoubleWave1">
              <a:avLst>
                <a:gd name="adj1" fmla="val 6500"/>
                <a:gd name="adj2" fmla="val 0"/>
              </a:avLst>
            </a:prstTxWarp>
          </a:bodyPr>
          <a:lstStyle/>
          <a:p>
            <a:pPr algn="ctr"/>
            <a:r>
              <a:rPr lang="zh-CN" altLang="en-US" sz="3600" kern="10" spc="-360">
                <a:ln w="12700">
                  <a:solidFill>
                    <a:srgbClr val="000099"/>
                  </a:solidFill>
                  <a:round/>
                  <a:headEnd/>
                  <a:tailEnd/>
                </a:ln>
                <a:solidFill>
                  <a:srgbClr val="33CCFF"/>
                </a:solidFill>
                <a:effectLst>
                  <a:outerShdw dist="125724" dir="18900000" algn="ctr" rotWithShape="0">
                    <a:srgbClr val="000099"/>
                  </a:outerShdw>
                </a:effectLst>
                <a:latin typeface="宋体"/>
                <a:ea typeface="宋体"/>
              </a:rPr>
              <a:t>考研科目</a:t>
            </a:r>
          </a:p>
        </p:txBody>
      </p:sp>
      <p:sp>
        <p:nvSpPr>
          <p:cNvPr id="13317" name="Text Box 19"/>
          <p:cNvSpPr txBox="1">
            <a:spLocks noChangeArrowheads="1"/>
          </p:cNvSpPr>
          <p:nvPr/>
        </p:nvSpPr>
        <p:spPr bwMode="auto">
          <a:xfrm>
            <a:off x="2471738" y="4862513"/>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Text1</a:t>
            </a:r>
          </a:p>
        </p:txBody>
      </p:sp>
      <p:sp>
        <p:nvSpPr>
          <p:cNvPr id="13318" name="Text Box 20"/>
          <p:cNvSpPr txBox="1">
            <a:spLocks noChangeArrowheads="1"/>
          </p:cNvSpPr>
          <p:nvPr/>
        </p:nvSpPr>
        <p:spPr bwMode="auto">
          <a:xfrm>
            <a:off x="3781425" y="3992563"/>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Text2</a:t>
            </a:r>
          </a:p>
        </p:txBody>
      </p:sp>
      <p:sp>
        <p:nvSpPr>
          <p:cNvPr id="13319" name="Text Box 21"/>
          <p:cNvSpPr txBox="1">
            <a:spLocks noChangeArrowheads="1"/>
          </p:cNvSpPr>
          <p:nvPr/>
        </p:nvSpPr>
        <p:spPr bwMode="auto">
          <a:xfrm>
            <a:off x="5038725" y="4210050"/>
            <a:ext cx="911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Text3</a:t>
            </a:r>
          </a:p>
        </p:txBody>
      </p:sp>
      <p:sp>
        <p:nvSpPr>
          <p:cNvPr id="13320" name="Text Box 22"/>
          <p:cNvSpPr txBox="1">
            <a:spLocks noChangeArrowheads="1"/>
          </p:cNvSpPr>
          <p:nvPr/>
        </p:nvSpPr>
        <p:spPr bwMode="auto">
          <a:xfrm>
            <a:off x="4829175" y="5078413"/>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Text4</a:t>
            </a:r>
          </a:p>
        </p:txBody>
      </p:sp>
      <p:sp>
        <p:nvSpPr>
          <p:cNvPr id="13321" name="Text Box 23"/>
          <p:cNvSpPr txBox="1">
            <a:spLocks noChangeArrowheads="1"/>
          </p:cNvSpPr>
          <p:nvPr/>
        </p:nvSpPr>
        <p:spPr bwMode="auto">
          <a:xfrm>
            <a:off x="3389313" y="5568950"/>
            <a:ext cx="749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a:t>
            </a:r>
          </a:p>
        </p:txBody>
      </p:sp>
      <p:graphicFrame>
        <p:nvGraphicFramePr>
          <p:cNvPr id="20491" name="Object 26"/>
          <p:cNvGraphicFramePr>
            <a:graphicFrameLocks noGrp="1" noChangeAspect="1"/>
          </p:cNvGraphicFramePr>
          <p:nvPr>
            <p:ph sz="half" idx="4294967295"/>
            <p:extLst>
              <p:ext uri="{D42A27DB-BD31-4B8C-83A1-F6EECF244321}">
                <p14:modId xmlns:p14="http://schemas.microsoft.com/office/powerpoint/2010/main" val="2065084292"/>
              </p:ext>
            </p:extLst>
          </p:nvPr>
        </p:nvGraphicFramePr>
        <p:xfrm>
          <a:off x="899592" y="3243178"/>
          <a:ext cx="4594745" cy="3066142"/>
        </p:xfrm>
        <a:graphic>
          <a:graphicData uri="http://schemas.openxmlformats.org/presentationml/2006/ole">
            <mc:AlternateContent xmlns:mc="http://schemas.openxmlformats.org/markup-compatibility/2006">
              <mc:Choice xmlns:v="urn:schemas-microsoft-com:vml" Requires="v">
                <p:oleObj r:id="rId2" imgW="7200000" imgH="4803840" progId="MSGraph.Chart.8">
                  <p:embed/>
                </p:oleObj>
              </mc:Choice>
              <mc:Fallback>
                <p:oleObj r:id="rId2" imgW="7200000" imgH="4803840" progId="MSGraph.Chart.8">
                  <p:embed/>
                  <p:pic>
                    <p:nvPicPr>
                      <p:cNvPr id="0" name="Object 2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43178"/>
                        <a:ext cx="4594745" cy="3066142"/>
                      </a:xfrm>
                      <a:prstGeom prst="rect">
                        <a:avLst/>
                      </a:prstGeom>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fade">
                                      <p:cBhvr>
                                        <p:cTn id="7" dur="1000"/>
                                        <p:tgtEl>
                                          <p:spTgt spid="20484">
                                            <p:txEl>
                                              <p:pRg st="0" end="0"/>
                                            </p:txEl>
                                          </p:spTgt>
                                        </p:tgtEl>
                                      </p:cBhvr>
                                    </p:animEffect>
                                    <p:anim calcmode="lin" valueType="num">
                                      <p:cBhvr>
                                        <p:cTn id="8" dur="10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48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500"/>
                                  </p:stCondLst>
                                  <p:childTnLst>
                                    <p:set>
                                      <p:cBhvr>
                                        <p:cTn id="12" dur="1" fill="hold">
                                          <p:stCondLst>
                                            <p:cond delay="0"/>
                                          </p:stCondLst>
                                        </p:cTn>
                                        <p:tgtEl>
                                          <p:spTgt spid="20484">
                                            <p:txEl>
                                              <p:pRg st="1" end="1"/>
                                            </p:txEl>
                                          </p:spTgt>
                                        </p:tgtEl>
                                        <p:attrNameLst>
                                          <p:attrName>style.visibility</p:attrName>
                                        </p:attrNameLst>
                                      </p:cBhvr>
                                      <p:to>
                                        <p:strVal val="visible"/>
                                      </p:to>
                                    </p:set>
                                    <p:anim calcmode="lin" valueType="num">
                                      <p:cBhvr additive="base">
                                        <p:cTn id="13" dur="1000" fill="hold"/>
                                        <p:tgtEl>
                                          <p:spTgt spid="2048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20484">
                                            <p:txEl>
                                              <p:pRg st="1" end="1"/>
                                            </p:txEl>
                                          </p:spTgt>
                                        </p:tgtEl>
                                        <p:attrNameLst>
                                          <p:attrName>ppt_y</p:attrName>
                                        </p:attrNameLst>
                                      </p:cBhvr>
                                      <p:tavLst>
                                        <p:tav tm="0">
                                          <p:val>
                                            <p:strVal val="#ppt_y"/>
                                          </p:val>
                                        </p:tav>
                                        <p:tav tm="100000">
                                          <p:val>
                                            <p:strVal val="#ppt_y"/>
                                          </p:val>
                                        </p:tav>
                                      </p:tavLst>
                                    </p:anim>
                                  </p:childTnLst>
                                </p:cTn>
                              </p:par>
                            </p:childTnLst>
                          </p:cTn>
                        </p:par>
                        <p:par>
                          <p:cTn id="15" fill="hold" nodeType="withGroup">
                            <p:stCondLst>
                              <p:cond delay="2500"/>
                            </p:stCondLst>
                            <p:childTnLst>
                              <p:par>
                                <p:cTn id="16" presetID="2" presetClass="entr" presetSubtype="8" fill="hold" nodeType="afterEffect">
                                  <p:stCondLst>
                                    <p:cond delay="500"/>
                                  </p:stCondLst>
                                  <p:childTnLst>
                                    <p:set>
                                      <p:cBhvr>
                                        <p:cTn id="17" dur="1" fill="hold">
                                          <p:stCondLst>
                                            <p:cond delay="0"/>
                                          </p:stCondLst>
                                        </p:cTn>
                                        <p:tgtEl>
                                          <p:spTgt spid="20484">
                                            <p:txEl>
                                              <p:pRg st="2" end="2"/>
                                            </p:txEl>
                                          </p:spTgt>
                                        </p:tgtEl>
                                        <p:attrNameLst>
                                          <p:attrName>style.visibility</p:attrName>
                                        </p:attrNameLst>
                                      </p:cBhvr>
                                      <p:to>
                                        <p:strVal val="visible"/>
                                      </p:to>
                                    </p:set>
                                    <p:anim calcmode="lin" valueType="num">
                                      <p:cBhvr additive="base">
                                        <p:cTn id="18" dur="1000" fill="hold"/>
                                        <p:tgtEl>
                                          <p:spTgt spid="20484">
                                            <p:txEl>
                                              <p:pRg st="2" end="2"/>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2048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8" presetClass="entr" presetSubtype="0" accel="50000" fill="hold" grpId="0" nodeType="clickEffect">
                                  <p:stCondLst>
                                    <p:cond delay="0"/>
                                  </p:stCondLst>
                                  <p:iterate type="lt">
                                    <p:tmPct val="50000"/>
                                  </p:iterate>
                                  <p:childTnLst>
                                    <p:set>
                                      <p:cBhvr>
                                        <p:cTn id="23" dur="1" fill="hold">
                                          <p:stCondLst>
                                            <p:cond delay="0"/>
                                          </p:stCondLst>
                                        </p:cTn>
                                        <p:tgtEl>
                                          <p:spTgt spid="7173"/>
                                        </p:tgtEl>
                                        <p:attrNameLst>
                                          <p:attrName>style.visibility</p:attrName>
                                        </p:attrNameLst>
                                      </p:cBhvr>
                                      <p:to>
                                        <p:strVal val="visible"/>
                                      </p:to>
                                    </p:set>
                                    <p:set>
                                      <p:cBhvr>
                                        <p:cTn id="24" dur="228" fill="hold">
                                          <p:stCondLst>
                                            <p:cond delay="0"/>
                                          </p:stCondLst>
                                        </p:cTn>
                                        <p:tgtEl>
                                          <p:spTgt spid="7173"/>
                                        </p:tgtEl>
                                        <p:attrNameLst>
                                          <p:attrName>style.rotation</p:attrName>
                                        </p:attrNameLst>
                                      </p:cBhvr>
                                      <p:to>
                                        <p:strVal val="-45.0"/>
                                      </p:to>
                                    </p:set>
                                    <p:anim calcmode="lin" valueType="num">
                                      <p:cBhvr>
                                        <p:cTn id="25" dur="228" fill="hold">
                                          <p:stCondLst>
                                            <p:cond delay="228"/>
                                          </p:stCondLst>
                                        </p:cTn>
                                        <p:tgtEl>
                                          <p:spTgt spid="7173"/>
                                        </p:tgtEl>
                                        <p:attrNameLst>
                                          <p:attrName>style.rotation</p:attrName>
                                        </p:attrNameLst>
                                      </p:cBhvr>
                                      <p:tavLst>
                                        <p:tav tm="0">
                                          <p:val>
                                            <p:fltVal val="-45"/>
                                          </p:val>
                                        </p:tav>
                                        <p:tav tm="69900">
                                          <p:val>
                                            <p:fltVal val="45"/>
                                          </p:val>
                                        </p:tav>
                                        <p:tav tm="100000">
                                          <p:val>
                                            <p:fltVal val="0"/>
                                          </p:val>
                                        </p:tav>
                                      </p:tavLst>
                                    </p:anim>
                                    <p:anim calcmode="lin" valueType="num">
                                      <p:cBhvr>
                                        <p:cTn id="26" dur="228" fill="hold">
                                          <p:stCondLst>
                                            <p:cond delay="0"/>
                                          </p:stCondLst>
                                        </p:cTn>
                                        <p:tgtEl>
                                          <p:spTgt spid="7173"/>
                                        </p:tgtEl>
                                        <p:attrNameLst>
                                          <p:attrName>ppt_y</p:attrName>
                                        </p:attrNameLst>
                                      </p:cBhvr>
                                      <p:tavLst>
                                        <p:tav tm="0">
                                          <p:val>
                                            <p:strVal val="#ppt_y-1"/>
                                          </p:val>
                                        </p:tav>
                                        <p:tav tm="100000">
                                          <p:val>
                                            <p:strVal val="#ppt_y-(0.354*#ppt_w-0.172*#ppt_h)"/>
                                          </p:val>
                                        </p:tav>
                                      </p:tavLst>
                                    </p:anim>
                                    <p:anim calcmode="lin" valueType="num">
                                      <p:cBhvr>
                                        <p:cTn id="27" dur="78" decel="50000" autoRev="1" fill="hold">
                                          <p:stCondLst>
                                            <p:cond delay="228"/>
                                          </p:stCondLst>
                                        </p:cTn>
                                        <p:tgtEl>
                                          <p:spTgt spid="7173"/>
                                        </p:tgtEl>
                                        <p:attrNameLst>
                                          <p:attrName>ppt_y</p:attrName>
                                        </p:attrNameLst>
                                      </p:cBhvr>
                                      <p:tavLst>
                                        <p:tav tm="0">
                                          <p:val>
                                            <p:strVal val="#ppt_y-(0.354*#ppt_w-0.172*#ppt_h)"/>
                                          </p:val>
                                        </p:tav>
                                        <p:tav tm="100000">
                                          <p:val>
                                            <p:strVal val="#ppt_y-(0.354*#ppt_w-0.172*#ppt_h)-#ppt_h/2"/>
                                          </p:val>
                                        </p:tav>
                                      </p:tavLst>
                                    </p:anim>
                                    <p:anim calcmode="lin" valueType="num">
                                      <p:cBhvr>
                                        <p:cTn id="28" dur="68" fill="hold">
                                          <p:stCondLst>
                                            <p:cond delay="432"/>
                                          </p:stCondLst>
                                        </p:cTn>
                                        <p:tgtEl>
                                          <p:spTgt spid="7173"/>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pPr eaLnBrk="1" hangingPunct="1"/>
            <a:r>
              <a:rPr lang="zh-CN" altLang="en-US"/>
              <a:t>课程简介</a:t>
            </a:r>
            <a:r>
              <a:rPr lang="en-US" altLang="zh-CN">
                <a:latin typeface="Arial" pitchFamily="34" charset="0"/>
              </a:rPr>
              <a:t>—</a:t>
            </a:r>
            <a:r>
              <a:rPr lang="en-US" altLang="zh-CN"/>
              <a:t>Important</a:t>
            </a:r>
            <a:r>
              <a:rPr lang="zh-CN" altLang="en-US"/>
              <a:t>？</a:t>
            </a:r>
          </a:p>
        </p:txBody>
      </p:sp>
      <p:sp>
        <p:nvSpPr>
          <p:cNvPr id="14339" name="Text Box 3"/>
          <p:cNvSpPr txBox="1">
            <a:spLocks noChangeArrowheads="1"/>
          </p:cNvSpPr>
          <p:nvPr/>
        </p:nvSpPr>
        <p:spPr bwMode="auto">
          <a:xfrm>
            <a:off x="4474617" y="3490119"/>
            <a:ext cx="911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rgbClr val="FFFFFF"/>
                </a:solidFill>
                <a:latin typeface="Verdana" pitchFamily="34" charset="0"/>
              </a:rPr>
              <a:t>Text3</a:t>
            </a:r>
          </a:p>
        </p:txBody>
      </p:sp>
      <p:sp>
        <p:nvSpPr>
          <p:cNvPr id="19461" name="Freeform 4"/>
          <p:cNvSpPr>
            <a:spLocks noChangeArrowheads="1"/>
          </p:cNvSpPr>
          <p:nvPr/>
        </p:nvSpPr>
        <p:spPr bwMode="auto">
          <a:xfrm>
            <a:off x="2712492" y="2751932"/>
            <a:ext cx="1065213" cy="1252537"/>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6FCF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41" name="AutoShape 5"/>
          <p:cNvSpPr>
            <a:spLocks noChangeAspect="1" noChangeArrowheads="1" noTextEdit="1"/>
          </p:cNvSpPr>
          <p:nvPr/>
        </p:nvSpPr>
        <p:spPr bwMode="auto">
          <a:xfrm flipH="1">
            <a:off x="4520655" y="2748757"/>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4342" name="Group 6"/>
          <p:cNvGrpSpPr>
            <a:grpSpLocks/>
          </p:cNvGrpSpPr>
          <p:nvPr/>
        </p:nvGrpSpPr>
        <p:grpSpPr bwMode="auto">
          <a:xfrm>
            <a:off x="2483768" y="1124744"/>
            <a:ext cx="3036888" cy="1655763"/>
            <a:chOff x="0" y="0"/>
            <a:chExt cx="1889" cy="1009"/>
          </a:xfrm>
        </p:grpSpPr>
        <p:grpSp>
          <p:nvGrpSpPr>
            <p:cNvPr id="14343" name="Group 7"/>
            <p:cNvGrpSpPr>
              <a:grpSpLocks/>
            </p:cNvGrpSpPr>
            <p:nvPr/>
          </p:nvGrpSpPr>
          <p:grpSpPr bwMode="auto">
            <a:xfrm>
              <a:off x="0" y="0"/>
              <a:ext cx="1889" cy="1009"/>
              <a:chOff x="0" y="0"/>
              <a:chExt cx="1889" cy="1009"/>
            </a:xfrm>
          </p:grpSpPr>
          <p:grpSp>
            <p:nvGrpSpPr>
              <p:cNvPr id="14344" name="Group 8"/>
              <p:cNvGrpSpPr>
                <a:grpSpLocks/>
              </p:cNvGrpSpPr>
              <p:nvPr/>
            </p:nvGrpSpPr>
            <p:grpSpPr bwMode="auto">
              <a:xfrm>
                <a:off x="0" y="90"/>
                <a:ext cx="1889" cy="919"/>
                <a:chOff x="0" y="0"/>
                <a:chExt cx="1926" cy="937"/>
              </a:xfrm>
            </p:grpSpPr>
            <p:sp>
              <p:nvSpPr>
                <p:cNvPr id="14345" name="Oval 9"/>
                <p:cNvSpPr>
                  <a:spLocks noChangeArrowheads="1"/>
                </p:cNvSpPr>
                <p:nvPr/>
              </p:nvSpPr>
              <p:spPr bwMode="auto">
                <a:xfrm>
                  <a:off x="21" y="30"/>
                  <a:ext cx="1905" cy="907"/>
                </a:xfrm>
                <a:prstGeom prst="ellipse">
                  <a:avLst/>
                </a:prstGeom>
                <a:gradFill rotWithShape="1">
                  <a:gsLst>
                    <a:gs pos="0">
                      <a:schemeClr val="hlink"/>
                    </a:gs>
                    <a:gs pos="100000">
                      <a:srgbClr val="4A4A7C"/>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346" name="Oval 10"/>
                <p:cNvSpPr>
                  <a:spLocks noChangeArrowheads="1"/>
                </p:cNvSpPr>
                <p:nvPr/>
              </p:nvSpPr>
              <p:spPr bwMode="auto">
                <a:xfrm>
                  <a:off x="0" y="0"/>
                  <a:ext cx="1905" cy="907"/>
                </a:xfrm>
                <a:prstGeom prst="ellipse">
                  <a:avLst/>
                </a:prstGeom>
                <a:gradFill rotWithShape="1">
                  <a:gsLst>
                    <a:gs pos="0">
                      <a:srgbClr val="D2D2FF"/>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4347" name="Oval 11"/>
              <p:cNvSpPr>
                <a:spLocks noChangeArrowheads="1"/>
              </p:cNvSpPr>
              <p:nvPr/>
            </p:nvSpPr>
            <p:spPr bwMode="auto">
              <a:xfrm>
                <a:off x="89" y="0"/>
                <a:ext cx="1692" cy="845"/>
              </a:xfrm>
              <a:prstGeom prst="ellipse">
                <a:avLst/>
              </a:prstGeom>
              <a:gradFill rotWithShape="1">
                <a:gsLst>
                  <a:gs pos="0">
                    <a:srgbClr val="0D4764"/>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4348" name="Oval 12"/>
              <p:cNvSpPr>
                <a:spLocks noChangeArrowheads="1"/>
              </p:cNvSpPr>
              <p:nvPr/>
            </p:nvSpPr>
            <p:spPr bwMode="auto">
              <a:xfrm>
                <a:off x="111" y="5"/>
                <a:ext cx="1650" cy="824"/>
              </a:xfrm>
              <a:prstGeom prst="ellipse">
                <a:avLst/>
              </a:prstGeom>
              <a:gradFill rotWithShape="1">
                <a:gsLst>
                  <a:gs pos="0">
                    <a:schemeClr val="accent1">
                      <a:alpha val="0"/>
                    </a:schemeClr>
                  </a:gs>
                  <a:gs pos="100000">
                    <a:srgbClr val="AFDCF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4349" name="Oval 13"/>
              <p:cNvSpPr>
                <a:spLocks noChangeArrowheads="1"/>
              </p:cNvSpPr>
              <p:nvPr/>
            </p:nvSpPr>
            <p:spPr bwMode="auto">
              <a:xfrm>
                <a:off x="128" y="13"/>
                <a:ext cx="1570" cy="770"/>
              </a:xfrm>
              <a:prstGeom prst="ellipse">
                <a:avLst/>
              </a:prstGeom>
              <a:gradFill rotWithShape="1">
                <a:gsLst>
                  <a:gs pos="0">
                    <a:srgbClr val="157AAC"/>
                  </a:gs>
                  <a:gs pos="100000">
                    <a:schemeClr val="accent1">
                      <a:alpha val="4800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4350" name="Oval 14"/>
              <p:cNvSpPr>
                <a:spLocks noChangeArrowheads="1"/>
              </p:cNvSpPr>
              <p:nvPr/>
            </p:nvSpPr>
            <p:spPr bwMode="auto">
              <a:xfrm>
                <a:off x="211" y="30"/>
                <a:ext cx="1377" cy="624"/>
              </a:xfrm>
              <a:prstGeom prst="ellipse">
                <a:avLst/>
              </a:prstGeom>
              <a:gradFill rotWithShape="1">
                <a:gsLst>
                  <a:gs pos="0">
                    <a:srgbClr val="FFFFFF"/>
                  </a:gs>
                  <a:gs pos="100000">
                    <a:schemeClr val="accent1">
                      <a:alpha val="37999"/>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grpSp>
        <p:sp>
          <p:nvSpPr>
            <p:cNvPr id="14351" name="Text Box 15"/>
            <p:cNvSpPr txBox="1">
              <a:spLocks noChangeArrowheads="1"/>
            </p:cNvSpPr>
            <p:nvPr/>
          </p:nvSpPr>
          <p:spPr bwMode="auto">
            <a:xfrm>
              <a:off x="475" y="114"/>
              <a:ext cx="87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zh-CN" altLang="en-US" sz="2400" b="1" dirty="0">
                  <a:solidFill>
                    <a:srgbClr val="000000"/>
                  </a:solidFill>
                </a:rPr>
                <a:t>学习什么</a:t>
              </a:r>
              <a:endParaRPr lang="zh-CN" altLang="en-US" sz="1400" dirty="0">
                <a:solidFill>
                  <a:srgbClr val="000000"/>
                </a:solidFill>
              </a:endParaRPr>
            </a:p>
          </p:txBody>
        </p:sp>
      </p:grpSp>
      <p:sp>
        <p:nvSpPr>
          <p:cNvPr id="19473" name="Freeform 16"/>
          <p:cNvSpPr>
            <a:spLocks noChangeArrowheads="1"/>
          </p:cNvSpPr>
          <p:nvPr/>
        </p:nvSpPr>
        <p:spPr bwMode="auto">
          <a:xfrm flipH="1">
            <a:off x="4168398" y="2804095"/>
            <a:ext cx="1062037" cy="12842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3" name="Text Box 17"/>
          <p:cNvSpPr txBox="1">
            <a:spLocks noChangeArrowheads="1"/>
          </p:cNvSpPr>
          <p:nvPr/>
        </p:nvSpPr>
        <p:spPr bwMode="auto">
          <a:xfrm>
            <a:off x="2783930" y="2709069"/>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rgbClr val="FF0000"/>
                </a:solidFill>
              </a:rPr>
              <a:t>不是</a:t>
            </a:r>
          </a:p>
        </p:txBody>
      </p:sp>
      <p:sp>
        <p:nvSpPr>
          <p:cNvPr id="19475" name="AutoShape 18"/>
          <p:cNvSpPr>
            <a:spLocks noChangeArrowheads="1"/>
          </p:cNvSpPr>
          <p:nvPr/>
        </p:nvSpPr>
        <p:spPr bwMode="auto">
          <a:xfrm>
            <a:off x="5364088" y="2457779"/>
            <a:ext cx="3398912" cy="3814227"/>
          </a:xfrm>
          <a:prstGeom prst="roundRect">
            <a:avLst>
              <a:gd name="adj" fmla="val 16667"/>
            </a:avLst>
          </a:prstGeom>
          <a:solidFill>
            <a:schemeClr val="bg1"/>
          </a:solidFill>
          <a:ln w="38100" cmpd="sng">
            <a:solidFill>
              <a:schemeClr val="tx1"/>
            </a:solidFill>
            <a:round/>
          </a:ln>
        </p:spPr>
        <p:txBody>
          <a:bodyPr wrap="square" anchor="ctr">
            <a:spAutoFit/>
          </a:bodyPr>
          <a:lstStyle/>
          <a:p>
            <a:pPr marL="342900" indent="-342900" eaLnBrk="0" hangingPunct="0">
              <a:buFont typeface="Wingdings" pitchFamily="2" charset="2"/>
              <a:buChar char="l"/>
              <a:defRPr/>
            </a:pPr>
            <a:r>
              <a:rPr lang="zh-CN" altLang="en-US" sz="2200" b="1" dirty="0">
                <a:solidFill>
                  <a:srgbClr val="FF0000"/>
                </a:solidFill>
                <a:latin typeface="Verdana" panose="020B0604030504040204" pitchFamily="34" charset="0"/>
              </a:rPr>
              <a:t>理解操作系统如何工作</a:t>
            </a:r>
          </a:p>
          <a:p>
            <a:pPr marL="342900" indent="-342900" eaLnBrk="0" hangingPunct="0">
              <a:buFont typeface="Wingdings" pitchFamily="2" charset="2"/>
              <a:buChar char="l"/>
              <a:defRPr/>
            </a:pPr>
            <a:r>
              <a:rPr lang="en-US" sz="2200" b="1" dirty="0">
                <a:solidFill>
                  <a:srgbClr val="FF0000"/>
                </a:solidFill>
                <a:latin typeface="Verdana" panose="020B0604030504040204" pitchFamily="34" charset="0"/>
              </a:rPr>
              <a:t>OS</a:t>
            </a:r>
            <a:r>
              <a:rPr lang="zh-CN" altLang="en-US" sz="2200" b="1" dirty="0">
                <a:solidFill>
                  <a:srgbClr val="FF0000"/>
                </a:solidFill>
                <a:latin typeface="Verdana" panose="020B0604030504040204" pitchFamily="34" charset="0"/>
              </a:rPr>
              <a:t>的工作方式</a:t>
            </a:r>
          </a:p>
          <a:p>
            <a:pPr marL="342900" indent="-342900" eaLnBrk="0" hangingPunct="0">
              <a:buFont typeface="Wingdings" pitchFamily="2" charset="2"/>
              <a:buChar char="l"/>
              <a:defRPr/>
            </a:pPr>
            <a:r>
              <a:rPr lang="en-US" sz="2200" b="1" dirty="0">
                <a:solidFill>
                  <a:srgbClr val="FF0000"/>
                </a:solidFill>
                <a:latin typeface="Verdana" panose="020B0604030504040204" pitchFamily="34" charset="0"/>
              </a:rPr>
              <a:t>OS</a:t>
            </a:r>
            <a:r>
              <a:rPr lang="zh-CN" altLang="en-US" sz="2200" b="1" dirty="0">
                <a:solidFill>
                  <a:srgbClr val="FF0000"/>
                </a:solidFill>
                <a:latin typeface="Verdana" panose="020B0604030504040204" pitchFamily="34" charset="0"/>
              </a:rPr>
              <a:t>内部算法和数据结构</a:t>
            </a:r>
          </a:p>
          <a:p>
            <a:pPr marL="342900" indent="-342900" eaLnBrk="0" hangingPunct="0">
              <a:buFont typeface="Wingdings" pitchFamily="2" charset="2"/>
              <a:buChar char="l"/>
              <a:defRPr/>
            </a:pPr>
            <a:r>
              <a:rPr lang="zh-CN" altLang="en-US" sz="2200" b="1" dirty="0">
                <a:solidFill>
                  <a:srgbClr val="FF0000"/>
                </a:solidFill>
                <a:latin typeface="Verdana" panose="020B0604030504040204" pitchFamily="34" charset="0"/>
              </a:rPr>
              <a:t>设计</a:t>
            </a:r>
            <a:r>
              <a:rPr lang="en-US" sz="2200" b="1" dirty="0">
                <a:solidFill>
                  <a:srgbClr val="FF0000"/>
                </a:solidFill>
                <a:latin typeface="Verdana" panose="020B0604030504040204" pitchFamily="34" charset="0"/>
              </a:rPr>
              <a:t>OS </a:t>
            </a:r>
            <a:r>
              <a:rPr lang="zh-CN" altLang="en-US" sz="2200" b="1" dirty="0">
                <a:solidFill>
                  <a:srgbClr val="FF0000"/>
                </a:solidFill>
                <a:latin typeface="Verdana" panose="020B0604030504040204" pitchFamily="34" charset="0"/>
              </a:rPr>
              <a:t>过程中的问题、解决方案和折中权衡</a:t>
            </a:r>
          </a:p>
          <a:p>
            <a:pPr marL="342900" indent="-342900" eaLnBrk="0" hangingPunct="0">
              <a:buFont typeface="Wingdings" pitchFamily="2" charset="2"/>
              <a:buChar char="l"/>
              <a:defRPr/>
            </a:pPr>
            <a:r>
              <a:rPr lang="zh-CN" altLang="en-US" sz="2200" b="1" dirty="0">
                <a:solidFill>
                  <a:srgbClr val="FF0000"/>
                </a:solidFill>
                <a:latin typeface="Verdana" panose="020B0604030504040204" pitchFamily="34" charset="0"/>
              </a:rPr>
              <a:t>操作系统中的典型技术和应用</a:t>
            </a:r>
            <a:endParaRPr lang="en-US" sz="2200" dirty="0">
              <a:latin typeface="Verdana" panose="020B0604030504040204" pitchFamily="34" charset="0"/>
            </a:endParaRPr>
          </a:p>
        </p:txBody>
      </p:sp>
      <p:sp>
        <p:nvSpPr>
          <p:cNvPr id="14355" name="Text Box 19"/>
          <p:cNvSpPr txBox="1">
            <a:spLocks noChangeArrowheads="1"/>
          </p:cNvSpPr>
          <p:nvPr/>
        </p:nvSpPr>
        <p:spPr bwMode="auto">
          <a:xfrm>
            <a:off x="4511303" y="2709069"/>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rgbClr val="FF0000"/>
                </a:solidFill>
              </a:rPr>
              <a:t>而是</a:t>
            </a:r>
          </a:p>
        </p:txBody>
      </p:sp>
      <p:sp>
        <p:nvSpPr>
          <p:cNvPr id="19477" name="AutoShape 20"/>
          <p:cNvSpPr>
            <a:spLocks noChangeArrowheads="1"/>
          </p:cNvSpPr>
          <p:nvPr/>
        </p:nvSpPr>
        <p:spPr bwMode="auto">
          <a:xfrm>
            <a:off x="179512" y="3212976"/>
            <a:ext cx="2447339" cy="1600438"/>
          </a:xfrm>
          <a:prstGeom prst="roundRect">
            <a:avLst>
              <a:gd name="adj" fmla="val 16667"/>
            </a:avLst>
          </a:prstGeom>
          <a:solidFill>
            <a:schemeClr val="bg1"/>
          </a:solidFill>
          <a:ln w="38100" cmpd="sng">
            <a:solidFill>
              <a:schemeClr val="tx1"/>
            </a:solidFill>
            <a:round/>
          </a:ln>
        </p:spPr>
        <p:txBody>
          <a:bodyPr wrap="square" anchor="ctr">
            <a:spAutoFit/>
          </a:bodyPr>
          <a:lstStyle/>
          <a:p>
            <a:pPr marL="342900" indent="-342900" eaLnBrk="0" hangingPunct="0">
              <a:buFont typeface="Wingdings" pitchFamily="2" charset="2"/>
              <a:buChar char="l"/>
              <a:defRPr/>
            </a:pPr>
            <a:r>
              <a:rPr lang="zh-CN" altLang="en-US" sz="2200" b="1" dirty="0">
                <a:solidFill>
                  <a:srgbClr val="FF0000"/>
                </a:solidFill>
                <a:latin typeface="Verdana" panose="020B0604030504040204" pitchFamily="34" charset="0"/>
              </a:rPr>
              <a:t>如何使用操作系统</a:t>
            </a:r>
          </a:p>
          <a:p>
            <a:pPr marL="342900" indent="-342900" eaLnBrk="0" hangingPunct="0">
              <a:buFont typeface="Wingdings" pitchFamily="2" charset="2"/>
              <a:buChar char="l"/>
              <a:defRPr/>
            </a:pPr>
            <a:r>
              <a:rPr lang="zh-CN" altLang="en-US" sz="2200" b="1" dirty="0">
                <a:solidFill>
                  <a:srgbClr val="FF0000"/>
                </a:solidFill>
                <a:latin typeface="Verdana" panose="020B0604030504040204" pitchFamily="34" charset="0"/>
              </a:rPr>
              <a:t>如何开发操作系统</a:t>
            </a:r>
            <a:endParaRPr lang="en-US" sz="2200"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down)">
                                      <p:cBhvr>
                                        <p:cTn id="7" dur="500"/>
                                        <p:tgtEl>
                                          <p:spTgt spid="14353"/>
                                        </p:tgtEl>
                                      </p:cBhvr>
                                    </p:animEffect>
                                  </p:childTnLst>
                                </p:cTn>
                              </p:par>
                              <p:par>
                                <p:cTn id="8" presetID="22" presetClass="entr" presetSubtype="1" fill="hold" nodeType="withEffect">
                                  <p:stCondLst>
                                    <p:cond delay="0"/>
                                  </p:stCondLst>
                                  <p:childTnLst>
                                    <p:set>
                                      <p:cBhvr>
                                        <p:cTn id="9" dur="1" fill="hold">
                                          <p:stCondLst>
                                            <p:cond delay="0"/>
                                          </p:stCondLst>
                                        </p:cTn>
                                        <p:tgtEl>
                                          <p:spTgt spid="19461"/>
                                        </p:tgtEl>
                                        <p:attrNameLst>
                                          <p:attrName>style.visibility</p:attrName>
                                        </p:attrNameLst>
                                      </p:cBhvr>
                                      <p:to>
                                        <p:strVal val="visible"/>
                                      </p:to>
                                    </p:set>
                                    <p:animEffect transition="in" filter="wipe(up)">
                                      <p:cBhvr>
                                        <p:cTn id="10" dur="500"/>
                                        <p:tgtEl>
                                          <p:spTgt spid="1946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9473"/>
                                        </p:tgtEl>
                                        <p:attrNameLst>
                                          <p:attrName>style.visibility</p:attrName>
                                        </p:attrNameLst>
                                      </p:cBhvr>
                                      <p:to>
                                        <p:strVal val="visible"/>
                                      </p:to>
                                    </p:set>
                                    <p:animEffect transition="in" filter="wipe(up)">
                                      <p:cBhvr>
                                        <p:cTn id="19" dur="500"/>
                                        <p:tgtEl>
                                          <p:spTgt spid="1947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355"/>
                                        </p:tgtEl>
                                        <p:attrNameLst>
                                          <p:attrName>style.visibility</p:attrName>
                                        </p:attrNameLst>
                                      </p:cBhvr>
                                      <p:to>
                                        <p:strVal val="visible"/>
                                      </p:to>
                                    </p:set>
                                    <p:animEffect transition="in" filter="wipe(down)">
                                      <p:cBhvr>
                                        <p:cTn id="22" dur="500"/>
                                        <p:tgtEl>
                                          <p:spTgt spid="143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3" grpId="0"/>
      <p:bldP spid="19475" grpId="0" animBg="1"/>
      <p:bldP spid="14355" grpId="0"/>
      <p:bldP spid="194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idx="4294967295"/>
          </p:nvPr>
        </p:nvSpPr>
        <p:spPr>
          <a:xfrm>
            <a:off x="1214438" y="152400"/>
            <a:ext cx="7472362" cy="563563"/>
          </a:xfrm>
        </p:spPr>
        <p:txBody>
          <a:bodyPr lIns="0" rIns="0" bIns="0" anchor="b"/>
          <a:lstStyle/>
          <a:p>
            <a:pPr eaLnBrk="1" hangingPunct="1"/>
            <a:r>
              <a:rPr lang="zh-CN" altLang="en-US"/>
              <a:t>课程简介</a:t>
            </a:r>
            <a:r>
              <a:rPr lang="en-US" altLang="zh-CN">
                <a:latin typeface="Arial" pitchFamily="34" charset="0"/>
              </a:rPr>
              <a:t>—What</a:t>
            </a:r>
            <a:r>
              <a:rPr lang="zh-CN" altLang="en-US">
                <a:latin typeface="Arial" pitchFamily="34" charset="0"/>
              </a:rPr>
              <a:t>？</a:t>
            </a:r>
            <a:r>
              <a:rPr lang="zh-CN" altLang="en-US" sz="2400"/>
              <a:t>教材与参考书</a:t>
            </a:r>
          </a:p>
        </p:txBody>
      </p:sp>
      <p:sp>
        <p:nvSpPr>
          <p:cNvPr id="22532" name="内容占位符 2"/>
          <p:cNvSpPr>
            <a:spLocks noGrp="1" noChangeArrowheads="1"/>
          </p:cNvSpPr>
          <p:nvPr>
            <p:ph idx="4294967295"/>
          </p:nvPr>
        </p:nvSpPr>
        <p:spPr>
          <a:xfrm>
            <a:off x="0" y="1125363"/>
            <a:ext cx="9144000" cy="4895925"/>
          </a:xfrm>
        </p:spPr>
        <p:txBody>
          <a:bodyPr/>
          <a:lstStyle/>
          <a:p>
            <a:pPr eaLnBrk="1" hangingPunct="1"/>
            <a:r>
              <a:rPr lang="zh-CN" altLang="en-US" sz="3200" b="1" dirty="0">
                <a:solidFill>
                  <a:srgbClr val="FF6600"/>
                </a:solidFill>
                <a:latin typeface="华文楷体" pitchFamily="2" charset="-122"/>
                <a:ea typeface="华文楷体" pitchFamily="2" charset="-122"/>
              </a:rPr>
              <a:t>教材</a:t>
            </a:r>
          </a:p>
          <a:p>
            <a:pPr eaLnBrk="1" hangingPunct="1">
              <a:buFont typeface="Wingdings" pitchFamily="2" charset="2"/>
              <a:buNone/>
            </a:pPr>
            <a:r>
              <a:rPr lang="zh-CN" altLang="en-US" b="1" dirty="0">
                <a:latin typeface="华文楷体" pitchFamily="2" charset="-122"/>
                <a:ea typeface="华文楷体" pitchFamily="2" charset="-122"/>
              </a:rPr>
              <a:t>    《计算机操作系统》，汤小丹编著。西安电子科技大学出版社</a:t>
            </a:r>
          </a:p>
          <a:p>
            <a:pPr eaLnBrk="1" hangingPunct="1"/>
            <a:r>
              <a:rPr lang="zh-CN" altLang="en-US" sz="3200" b="1" dirty="0">
                <a:solidFill>
                  <a:srgbClr val="FF6600"/>
                </a:solidFill>
                <a:latin typeface="华文楷体" pitchFamily="2" charset="-122"/>
                <a:ea typeface="华文楷体" pitchFamily="2" charset="-122"/>
              </a:rPr>
              <a:t>参考书</a:t>
            </a:r>
          </a:p>
          <a:p>
            <a:pPr indent="-71438" eaLnBrk="1" hangingPunct="1">
              <a:buNone/>
            </a:pPr>
            <a:r>
              <a:rPr lang="en-US" altLang="zh-CN"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现代操作系统</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Andrew S. </a:t>
            </a:r>
            <a:r>
              <a:rPr lang="en-US" altLang="zh-CN" sz="2400" b="1" dirty="0" err="1">
                <a:latin typeface="华文楷体" pitchFamily="2" charset="-122"/>
                <a:ea typeface="华文楷体" pitchFamily="2" charset="-122"/>
              </a:rPr>
              <a:t>Tanenbaum</a:t>
            </a:r>
            <a:r>
              <a:rPr lang="zh-CN" altLang="en-US" sz="2400" b="1" dirty="0">
                <a:latin typeface="华文楷体" pitchFamily="2" charset="-122"/>
                <a:ea typeface="华文楷体" pitchFamily="2" charset="-122"/>
              </a:rPr>
              <a:t>著，陈向群等译。机械工业出版社</a:t>
            </a:r>
          </a:p>
          <a:p>
            <a:pPr indent="-71438" eaLnBrk="1" hangingPunct="1">
              <a:buNone/>
            </a:pPr>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Windows操作系统原理</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，陈向群等。机械工业出版社</a:t>
            </a:r>
          </a:p>
          <a:p>
            <a:pPr indent="-71438" eaLnBrk="1" hangingPunct="1">
              <a:buNone/>
            </a:pPr>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计算机操作系统教程</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，张尧学，史美林。清华大学出版社</a:t>
            </a:r>
          </a:p>
          <a:p>
            <a:pPr indent="-71438" eaLnBrk="1" hangingPunct="1">
              <a:buNone/>
            </a:pPr>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计算机操作系统教程</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，周长林，左万历。高等教育出版社</a:t>
            </a:r>
          </a:p>
          <a:p>
            <a:pPr indent="-71438" eaLnBrk="1" hangingPunct="1">
              <a:buNone/>
            </a:pPr>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操作系统教程</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，孙钟秀主编。高等教育出版社</a:t>
            </a:r>
          </a:p>
          <a:p>
            <a:pPr indent="-71438" eaLnBrk="1" hangingPunct="1">
              <a:buFont typeface="Wingdings" pitchFamily="2" charset="2"/>
              <a:buNone/>
            </a:pPr>
            <a:r>
              <a:rPr lang="zh-CN" altLang="en-US" sz="2400" b="1" dirty="0">
                <a:latin typeface="华文楷体" pitchFamily="2" charset="-122"/>
                <a:ea typeface="华文楷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p:cTn id="7" dur="500" fill="hold"/>
                                        <p:tgtEl>
                                          <p:spTgt spid="22532">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22532">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with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2532">
                                            <p:txEl>
                                              <p:pRg st="1" end="1"/>
                                            </p:txEl>
                                          </p:spTgt>
                                        </p:tgtEl>
                                        <p:attrNameLst>
                                          <p:attrName>style.visibility</p:attrName>
                                        </p:attrNameLst>
                                      </p:cBhvr>
                                      <p:to>
                                        <p:strVal val="visible"/>
                                      </p:to>
                                    </p:set>
                                    <p:animEffect transition="in" filter="fade">
                                      <p:cBhvr>
                                        <p:cTn id="12" dur="500"/>
                                        <p:tgtEl>
                                          <p:spTgt spid="22532">
                                            <p:txEl>
                                              <p:pRg st="1" end="1"/>
                                            </p:txEl>
                                          </p:spTgt>
                                        </p:tgtEl>
                                      </p:cBhvr>
                                    </p:animEffect>
                                  </p:childTnLst>
                                </p:cTn>
                              </p:par>
                            </p:childTnLst>
                          </p:cTn>
                        </p:par>
                        <p:par>
                          <p:cTn id="13" fill="hold" nodeType="with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22532">
                                            <p:txEl>
                                              <p:pRg st="2" end="2"/>
                                            </p:txEl>
                                          </p:spTgt>
                                        </p:tgtEl>
                                        <p:attrNameLst>
                                          <p:attrName>style.visibility</p:attrName>
                                        </p:attrNameLst>
                                      </p:cBhvr>
                                      <p:to>
                                        <p:strVal val="visible"/>
                                      </p:to>
                                    </p:set>
                                    <p:anim calcmode="lin" valueType="num">
                                      <p:cBhvr>
                                        <p:cTn id="16" dur="500" fill="hold"/>
                                        <p:tgtEl>
                                          <p:spTgt spid="22532">
                                            <p:txEl>
                                              <p:pRg st="2" end="2"/>
                                            </p:txEl>
                                          </p:spTgt>
                                        </p:tgtEl>
                                        <p:attrNameLst>
                                          <p:attrName>ppt_x</p:attrName>
                                        </p:attrNameLst>
                                      </p:cBhvr>
                                      <p:tavLst>
                                        <p:tav tm="0">
                                          <p:val>
                                            <p:strVal val="0-#ppt_w/2"/>
                                          </p:val>
                                        </p:tav>
                                        <p:tav tm="100000">
                                          <p:val>
                                            <p:strVal val="#ppt_x"/>
                                          </p:val>
                                        </p:tav>
                                      </p:tavLst>
                                    </p:anim>
                                    <p:anim calcmode="lin" valueType="num">
                                      <p:cBhvr>
                                        <p:cTn id="17" dur="500" fill="hold"/>
                                        <p:tgtEl>
                                          <p:spTgt spid="22532">
                                            <p:txEl>
                                              <p:pRg st="2" end="2"/>
                                            </p:txEl>
                                          </p:spTgt>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22532">
                                            <p:txEl>
                                              <p:pRg st="3" end="3"/>
                                            </p:txEl>
                                          </p:spTgt>
                                        </p:tgtEl>
                                        <p:attrNameLst>
                                          <p:attrName>style.visibility</p:attrName>
                                        </p:attrNameLst>
                                      </p:cBhvr>
                                      <p:to>
                                        <p:strVal val="visible"/>
                                      </p:to>
                                    </p:set>
                                    <p:animEffect transition="in" filter="fade">
                                      <p:cBhvr>
                                        <p:cTn id="21" dur="500"/>
                                        <p:tgtEl>
                                          <p:spTgt spid="22532">
                                            <p:txEl>
                                              <p:pRg st="3" end="3"/>
                                            </p:txEl>
                                          </p:spTgt>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2532">
                                            <p:txEl>
                                              <p:pRg st="4" end="4"/>
                                            </p:txEl>
                                          </p:spTgt>
                                        </p:tgtEl>
                                        <p:attrNameLst>
                                          <p:attrName>style.visibility</p:attrName>
                                        </p:attrNameLst>
                                      </p:cBhvr>
                                      <p:to>
                                        <p:strVal val="visible"/>
                                      </p:to>
                                    </p:set>
                                    <p:animEffect transition="in" filter="fade">
                                      <p:cBhvr>
                                        <p:cTn id="25" dur="500"/>
                                        <p:tgtEl>
                                          <p:spTgt spid="22532">
                                            <p:txEl>
                                              <p:pRg st="4" end="4"/>
                                            </p:txEl>
                                          </p:spTgt>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2532">
                                            <p:txEl>
                                              <p:pRg st="5" end="5"/>
                                            </p:txEl>
                                          </p:spTgt>
                                        </p:tgtEl>
                                        <p:attrNameLst>
                                          <p:attrName>style.visibility</p:attrName>
                                        </p:attrNameLst>
                                      </p:cBhvr>
                                      <p:to>
                                        <p:strVal val="visible"/>
                                      </p:to>
                                    </p:set>
                                    <p:animEffect transition="in" filter="fade">
                                      <p:cBhvr>
                                        <p:cTn id="29" dur="500"/>
                                        <p:tgtEl>
                                          <p:spTgt spid="22532">
                                            <p:txEl>
                                              <p:pRg st="5" end="5"/>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2532">
                                            <p:txEl>
                                              <p:pRg st="6" end="6"/>
                                            </p:txEl>
                                          </p:spTgt>
                                        </p:tgtEl>
                                        <p:attrNameLst>
                                          <p:attrName>style.visibility</p:attrName>
                                        </p:attrNameLst>
                                      </p:cBhvr>
                                      <p:to>
                                        <p:strVal val="visible"/>
                                      </p:to>
                                    </p:set>
                                    <p:animEffect transition="in" filter="fade">
                                      <p:cBhvr>
                                        <p:cTn id="33" dur="500"/>
                                        <p:tgtEl>
                                          <p:spTgt spid="22532">
                                            <p:txEl>
                                              <p:pRg st="6" end="6"/>
                                            </p:txEl>
                                          </p:spTgt>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22532">
                                            <p:txEl>
                                              <p:pRg st="7" end="7"/>
                                            </p:txEl>
                                          </p:spTgt>
                                        </p:tgtEl>
                                        <p:attrNameLst>
                                          <p:attrName>style.visibility</p:attrName>
                                        </p:attrNameLst>
                                      </p:cBhvr>
                                      <p:to>
                                        <p:strVal val="visible"/>
                                      </p:to>
                                    </p:set>
                                    <p:animEffect transition="in" filter="fade">
                                      <p:cBhvr>
                                        <p:cTn id="37" dur="500"/>
                                        <p:tgtEl>
                                          <p:spTgt spid="22532">
                                            <p:txEl>
                                              <p:pRg st="7" end="7"/>
                                            </p:txEl>
                                          </p:spTgt>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2532">
                                            <p:txEl>
                                              <p:pRg st="8" end="8"/>
                                            </p:txEl>
                                          </p:spTgt>
                                        </p:tgtEl>
                                        <p:attrNameLst>
                                          <p:attrName>style.visibility</p:attrName>
                                        </p:attrNameLst>
                                      </p:cBhvr>
                                      <p:to>
                                        <p:strVal val="visible"/>
                                      </p:to>
                                    </p:set>
                                    <p:animEffect transition="in" filter="fade">
                                      <p:cBhvr>
                                        <p:cTn id="41" dur="500"/>
                                        <p:tgtEl>
                                          <p:spTgt spid="2253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idx="4294967295"/>
          </p:nvPr>
        </p:nvSpPr>
        <p:spPr>
          <a:xfrm>
            <a:off x="1214438" y="152400"/>
            <a:ext cx="7472362" cy="563563"/>
          </a:xfrm>
        </p:spPr>
        <p:txBody>
          <a:bodyPr lIns="0" rIns="0" bIns="0" anchor="b"/>
          <a:lstStyle/>
          <a:p>
            <a:pPr eaLnBrk="1" hangingPunct="1"/>
            <a:r>
              <a:rPr lang="zh-CN" altLang="en-US" dirty="0"/>
              <a:t>课程简介</a:t>
            </a:r>
            <a:r>
              <a:rPr lang="en-US" altLang="zh-CN" dirty="0">
                <a:latin typeface="Arial" pitchFamily="34" charset="0"/>
              </a:rPr>
              <a:t>—</a:t>
            </a:r>
            <a:r>
              <a:rPr lang="zh-CN" altLang="en-US" dirty="0">
                <a:latin typeface="Arial" pitchFamily="34" charset="0"/>
              </a:rPr>
              <a:t>成绩构成</a:t>
            </a:r>
            <a:endParaRPr lang="zh-CN" altLang="en-US" sz="2400" dirty="0"/>
          </a:p>
        </p:txBody>
      </p:sp>
      <p:sp>
        <p:nvSpPr>
          <p:cNvPr id="22532" name="内容占位符 2"/>
          <p:cNvSpPr>
            <a:spLocks noGrp="1" noChangeArrowheads="1"/>
          </p:cNvSpPr>
          <p:nvPr>
            <p:ph idx="4294967295"/>
          </p:nvPr>
        </p:nvSpPr>
        <p:spPr>
          <a:xfrm>
            <a:off x="899592" y="1485403"/>
            <a:ext cx="7632848" cy="4175845"/>
          </a:xfrm>
        </p:spPr>
        <p:txBody>
          <a:bodyPr/>
          <a:lstStyle/>
          <a:p>
            <a:pPr eaLnBrk="1" hangingPunct="1">
              <a:lnSpc>
                <a:spcPct val="150000"/>
              </a:lnSpc>
              <a:spcBef>
                <a:spcPts val="0"/>
              </a:spcBef>
            </a:pPr>
            <a:r>
              <a:rPr lang="zh-CN" altLang="en-US" b="1" dirty="0">
                <a:latin typeface="华文楷体" pitchFamily="2" charset="-122"/>
                <a:ea typeface="华文楷体" pitchFamily="2" charset="-122"/>
              </a:rPr>
              <a:t>总分：</a:t>
            </a:r>
            <a:r>
              <a:rPr lang="en-US" altLang="zh-CN" b="1" dirty="0">
                <a:latin typeface="华文楷体" pitchFamily="2" charset="-122"/>
                <a:ea typeface="华文楷体" pitchFamily="2" charset="-122"/>
              </a:rPr>
              <a:t>100</a:t>
            </a:r>
            <a:r>
              <a:rPr lang="zh-CN" altLang="en-US" b="1" dirty="0">
                <a:latin typeface="华文楷体" pitchFamily="2" charset="-122"/>
                <a:ea typeface="华文楷体" pitchFamily="2" charset="-122"/>
              </a:rPr>
              <a:t>分</a:t>
            </a:r>
            <a:endParaRPr lang="en-US" altLang="zh-CN" b="1" dirty="0">
              <a:latin typeface="华文楷体" pitchFamily="2" charset="-122"/>
              <a:ea typeface="华文楷体" pitchFamily="2" charset="-122"/>
            </a:endParaRPr>
          </a:p>
          <a:p>
            <a:pPr eaLnBrk="1" hangingPunct="1">
              <a:lnSpc>
                <a:spcPct val="150000"/>
              </a:lnSpc>
              <a:spcBef>
                <a:spcPts val="0"/>
              </a:spcBef>
            </a:pPr>
            <a:r>
              <a:rPr lang="zh-CN" altLang="en-US" b="1" dirty="0">
                <a:latin typeface="华文楷体" pitchFamily="2" charset="-122"/>
                <a:ea typeface="华文楷体" pitchFamily="2" charset="-122"/>
              </a:rPr>
              <a:t>期末考试：</a:t>
            </a:r>
            <a:r>
              <a:rPr lang="en-US" altLang="zh-CN" b="1" dirty="0">
                <a:latin typeface="华文楷体" pitchFamily="2" charset="-122"/>
                <a:ea typeface="华文楷体" pitchFamily="2" charset="-122"/>
              </a:rPr>
              <a:t>70</a:t>
            </a:r>
          </a:p>
          <a:p>
            <a:pPr eaLnBrk="1" hangingPunct="1">
              <a:lnSpc>
                <a:spcPct val="150000"/>
              </a:lnSpc>
              <a:spcBef>
                <a:spcPts val="0"/>
              </a:spcBef>
            </a:pPr>
            <a:r>
              <a:rPr lang="zh-CN" altLang="en-US" b="1" dirty="0">
                <a:latin typeface="华文楷体" pitchFamily="2" charset="-122"/>
                <a:ea typeface="华文楷体" pitchFamily="2" charset="-122"/>
              </a:rPr>
              <a:t>平时：</a:t>
            </a:r>
            <a:r>
              <a:rPr lang="en-US" altLang="zh-CN" b="1" dirty="0">
                <a:latin typeface="华文楷体" pitchFamily="2" charset="-122"/>
                <a:ea typeface="华文楷体" pitchFamily="2" charset="-122"/>
              </a:rPr>
              <a:t>30</a:t>
            </a:r>
          </a:p>
          <a:p>
            <a:pPr lvl="1" eaLnBrk="1" hangingPunct="1">
              <a:lnSpc>
                <a:spcPct val="150000"/>
              </a:lnSpc>
              <a:spcBef>
                <a:spcPts val="0"/>
              </a:spcBef>
            </a:pPr>
            <a:r>
              <a:rPr lang="zh-CN" altLang="en-US" b="1" dirty="0">
                <a:latin typeface="华文楷体" pitchFamily="2" charset="-122"/>
                <a:ea typeface="华文楷体" pitchFamily="2" charset="-122"/>
              </a:rPr>
              <a:t>作业：作业（上传雨课堂）、实验（</a:t>
            </a:r>
            <a:r>
              <a:rPr lang="en-US" altLang="zh-CN" b="1" dirty="0">
                <a:latin typeface="华文楷体" pitchFamily="2" charset="-122"/>
                <a:ea typeface="华文楷体" pitchFamily="2" charset="-122"/>
              </a:rPr>
              <a:t>Ftp</a:t>
            </a:r>
            <a:r>
              <a:rPr lang="zh-CN" altLang="en-US" b="1" dirty="0">
                <a:latin typeface="华文楷体" pitchFamily="2" charset="-122"/>
                <a:ea typeface="华文楷体" pitchFamily="2" charset="-122"/>
              </a:rPr>
              <a:t>）</a:t>
            </a:r>
            <a:endParaRPr lang="en-US" altLang="zh-CN" b="1" dirty="0">
              <a:latin typeface="华文楷体" pitchFamily="2" charset="-122"/>
              <a:ea typeface="华文楷体" pitchFamily="2" charset="-122"/>
            </a:endParaRPr>
          </a:p>
          <a:p>
            <a:pPr lvl="1" eaLnBrk="1" hangingPunct="1">
              <a:lnSpc>
                <a:spcPct val="150000"/>
              </a:lnSpc>
              <a:spcBef>
                <a:spcPts val="0"/>
              </a:spcBef>
            </a:pPr>
            <a:r>
              <a:rPr lang="zh-CN" altLang="en-US" b="1" dirty="0">
                <a:latin typeface="华文楷体" pitchFamily="2" charset="-122"/>
                <a:ea typeface="华文楷体" pitchFamily="2" charset="-122"/>
              </a:rPr>
              <a:t>测验：雨课堂</a:t>
            </a:r>
            <a:endParaRPr lang="en-US" altLang="zh-CN" b="1" dirty="0">
              <a:latin typeface="华文楷体" pitchFamily="2" charset="-122"/>
              <a:ea typeface="华文楷体" pitchFamily="2" charset="-122"/>
            </a:endParaRPr>
          </a:p>
          <a:p>
            <a:pPr lvl="1" eaLnBrk="1" hangingPunct="1">
              <a:lnSpc>
                <a:spcPct val="150000"/>
              </a:lnSpc>
              <a:spcBef>
                <a:spcPts val="0"/>
              </a:spcBef>
            </a:pPr>
            <a:r>
              <a:rPr lang="zh-CN" altLang="en-US" b="1" dirty="0">
                <a:latin typeface="华文楷体" pitchFamily="2" charset="-122"/>
                <a:ea typeface="华文楷体" pitchFamily="2" charset="-122"/>
              </a:rPr>
              <a:t>考勤：雨课堂</a:t>
            </a:r>
            <a:endParaRPr lang="en-US" altLang="zh-CN" b="1" dirty="0">
              <a:latin typeface="华文楷体" pitchFamily="2" charset="-122"/>
              <a:ea typeface="华文楷体" pitchFamily="2" charset="-122"/>
            </a:endParaRPr>
          </a:p>
        </p:txBody>
      </p:sp>
    </p:spTree>
    <p:extLst>
      <p:ext uri="{BB962C8B-B14F-4D97-AF65-F5344CB8AC3E}">
        <p14:creationId xmlns:p14="http://schemas.microsoft.com/office/powerpoint/2010/main" val="2103270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Effect transition="in" filter="fade">
                                      <p:cBhvr>
                                        <p:cTn id="7" dur="500"/>
                                        <p:tgtEl>
                                          <p:spTgt spid="22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2">
                                            <p:txEl>
                                              <p:pRg st="1" end="1"/>
                                            </p:txEl>
                                          </p:spTgt>
                                        </p:tgtEl>
                                        <p:attrNameLst>
                                          <p:attrName>style.visibility</p:attrName>
                                        </p:attrNameLst>
                                      </p:cBhvr>
                                      <p:to>
                                        <p:strVal val="visible"/>
                                      </p:to>
                                    </p:set>
                                    <p:animEffect transition="in" filter="fade">
                                      <p:cBhvr>
                                        <p:cTn id="12" dur="500"/>
                                        <p:tgtEl>
                                          <p:spTgt spid="22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2">
                                            <p:txEl>
                                              <p:pRg st="2" end="2"/>
                                            </p:txEl>
                                          </p:spTgt>
                                        </p:tgtEl>
                                        <p:attrNameLst>
                                          <p:attrName>style.visibility</p:attrName>
                                        </p:attrNameLst>
                                      </p:cBhvr>
                                      <p:to>
                                        <p:strVal val="visible"/>
                                      </p:to>
                                    </p:set>
                                    <p:animEffect transition="in" filter="fade">
                                      <p:cBhvr>
                                        <p:cTn id="17" dur="500"/>
                                        <p:tgtEl>
                                          <p:spTgt spid="22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2">
                                            <p:txEl>
                                              <p:pRg st="3" end="3"/>
                                            </p:txEl>
                                          </p:spTgt>
                                        </p:tgtEl>
                                        <p:attrNameLst>
                                          <p:attrName>style.visibility</p:attrName>
                                        </p:attrNameLst>
                                      </p:cBhvr>
                                      <p:to>
                                        <p:strVal val="visible"/>
                                      </p:to>
                                    </p:set>
                                    <p:animEffect transition="in" filter="fade">
                                      <p:cBhvr>
                                        <p:cTn id="22" dur="500"/>
                                        <p:tgtEl>
                                          <p:spTgt spid="225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2">
                                            <p:txEl>
                                              <p:pRg st="4" end="4"/>
                                            </p:txEl>
                                          </p:spTgt>
                                        </p:tgtEl>
                                        <p:attrNameLst>
                                          <p:attrName>style.visibility</p:attrName>
                                        </p:attrNameLst>
                                      </p:cBhvr>
                                      <p:to>
                                        <p:strVal val="visible"/>
                                      </p:to>
                                    </p:set>
                                    <p:animEffect transition="in" filter="fade">
                                      <p:cBhvr>
                                        <p:cTn id="27" dur="500"/>
                                        <p:tgtEl>
                                          <p:spTgt spid="225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2">
                                            <p:txEl>
                                              <p:pRg st="5" end="5"/>
                                            </p:txEl>
                                          </p:spTgt>
                                        </p:tgtEl>
                                        <p:attrNameLst>
                                          <p:attrName>style.visibility</p:attrName>
                                        </p:attrNameLst>
                                      </p:cBhvr>
                                      <p:to>
                                        <p:strVal val="visible"/>
                                      </p:to>
                                    </p:set>
                                    <p:animEffect transition="in" filter="fade">
                                      <p:cBhvr>
                                        <p:cTn id="32" dur="5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6"/>
          <p:cNvSpPr txBox="1"/>
          <p:nvPr/>
        </p:nvSpPr>
        <p:spPr bwMode="auto">
          <a:xfrm>
            <a:off x="737110" y="2204864"/>
            <a:ext cx="7683003" cy="3440907"/>
          </a:xfrm>
          <a:prstGeom prst="rect">
            <a:avLst/>
          </a:prstGeom>
          <a:solidFill>
            <a:srgbClr val="FF0000"/>
          </a:solidFill>
        </p:spPr>
        <p:txBody>
          <a:bodyPr wrap="square" lIns="134895" tIns="0" rIns="134895" bIns="0">
            <a:noAutofit/>
          </a:bodyPr>
          <a:lstStyle/>
          <a:p>
            <a:pPr algn="ctr" eaLnBrk="0" hangingPunct="0">
              <a:lnSpc>
                <a:spcPct val="150000"/>
              </a:lnSpc>
              <a:defRPr/>
            </a:pPr>
            <a:r>
              <a:rPr lang="en-US" altLang="zh-CN" sz="3000" dirty="0">
                <a:solidFill>
                  <a:schemeClr val="bg1"/>
                </a:solidFill>
                <a:latin typeface="黑体" pitchFamily="49" charset="-122"/>
                <a:ea typeface="黑体" pitchFamily="49" charset="-122"/>
              </a:rPr>
              <a:t>Warning</a:t>
            </a:r>
          </a:p>
          <a:p>
            <a:pPr eaLnBrk="0" hangingPunct="0">
              <a:lnSpc>
                <a:spcPct val="150000"/>
              </a:lnSpc>
              <a:defRPr/>
            </a:pPr>
            <a:endParaRPr lang="en-US" altLang="zh-CN" dirty="0">
              <a:solidFill>
                <a:schemeClr val="bg1"/>
              </a:solidFill>
              <a:latin typeface="黑体" pitchFamily="49" charset="-122"/>
              <a:ea typeface="黑体" pitchFamily="49" charset="-122"/>
            </a:endParaRPr>
          </a:p>
          <a:p>
            <a:pPr eaLnBrk="0" hangingPunct="0">
              <a:lnSpc>
                <a:spcPct val="150000"/>
              </a:lnSpc>
              <a:defRPr/>
            </a:pPr>
            <a:r>
              <a:rPr lang="zh-CN" altLang="en-US" sz="2400" dirty="0">
                <a:solidFill>
                  <a:schemeClr val="bg1"/>
                </a:solidFill>
                <a:latin typeface="黑体" pitchFamily="49" charset="-122"/>
                <a:ea typeface="黑体" pitchFamily="49" charset="-122"/>
              </a:rPr>
              <a:t>提醒大家，上课要认真听讲、主动思考、多动手练习，防止眼高手低！</a:t>
            </a:r>
            <a:endParaRPr lang="en-US" altLang="zh-CN" sz="2400" dirty="0">
              <a:solidFill>
                <a:schemeClr val="bg1"/>
              </a:solidFill>
              <a:latin typeface="黑体" pitchFamily="49" charset="-122"/>
              <a:ea typeface="黑体" pitchFamily="49" charset="-122"/>
            </a:endParaRPr>
          </a:p>
          <a:p>
            <a:pPr eaLnBrk="0" hangingPunct="0">
              <a:lnSpc>
                <a:spcPct val="150000"/>
              </a:lnSpc>
              <a:defRPr/>
            </a:pPr>
            <a:endParaRPr lang="zh-CN" altLang="en-US" sz="2400" dirty="0">
              <a:solidFill>
                <a:schemeClr val="bg1"/>
              </a:solidFill>
              <a:latin typeface="黑体" pitchFamily="49" charset="-122"/>
              <a:ea typeface="黑体" pitchFamily="49" charset="-122"/>
            </a:endParaRPr>
          </a:p>
          <a:p>
            <a:pPr algn="r" eaLnBrk="0" hangingPunct="0">
              <a:lnSpc>
                <a:spcPct val="150000"/>
              </a:lnSpc>
              <a:defRPr/>
            </a:pPr>
            <a:r>
              <a:rPr lang="zh-CN" altLang="en-US" sz="2400" dirty="0">
                <a:solidFill>
                  <a:schemeClr val="bg1"/>
                </a:solidFill>
                <a:latin typeface="黑体" pitchFamily="49" charset="-122"/>
                <a:ea typeface="黑体" pitchFamily="49" charset="-122"/>
              </a:rPr>
              <a:t>否则</a:t>
            </a:r>
            <a:r>
              <a:rPr lang="en-US" altLang="zh-CN" sz="2400" dirty="0">
                <a:solidFill>
                  <a:schemeClr val="bg1"/>
                </a:solidFill>
                <a:latin typeface="黑体" pitchFamily="49" charset="-122"/>
                <a:ea typeface="黑体" pitchFamily="49" charset="-122"/>
              </a:rPr>
              <a:t>……</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125866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本课程的任课老师为（     ）</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赵龔骧</a:t>
            </a: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赵龑驤</a:t>
            </a: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赵龑骧</a:t>
            </a: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赵龔驤</a:t>
            </a: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2277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7" name="标题 1"/>
          <p:cNvSpPr>
            <a:spLocks noChangeArrowheads="1"/>
          </p:cNvSpPr>
          <p:nvPr/>
        </p:nvSpPr>
        <p:spPr bwMode="auto">
          <a:xfrm>
            <a:off x="1928813" y="152400"/>
            <a:ext cx="67579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a:latin typeface="Verdana" pitchFamily="34" charset="0"/>
                <a:ea typeface="隶书" pitchFamily="49" charset="-122"/>
              </a:rPr>
              <a:t>课程简介</a:t>
            </a:r>
            <a:r>
              <a:rPr lang="en-US" altLang="zh-CN" sz="4000">
                <a:ea typeface="隶书" pitchFamily="49" charset="-122"/>
              </a:rPr>
              <a:t>—What?        </a:t>
            </a:r>
            <a:r>
              <a:rPr lang="zh-CN" altLang="en-US" sz="2000">
                <a:latin typeface="Verdana" pitchFamily="34" charset="0"/>
                <a:ea typeface="隶书" pitchFamily="49" charset="-122"/>
              </a:rPr>
              <a:t>内容组成</a:t>
            </a:r>
          </a:p>
        </p:txBody>
      </p:sp>
      <p:grpSp>
        <p:nvGrpSpPr>
          <p:cNvPr id="2" name="组合 1"/>
          <p:cNvGrpSpPr/>
          <p:nvPr/>
        </p:nvGrpSpPr>
        <p:grpSpPr>
          <a:xfrm>
            <a:off x="1612038" y="1052736"/>
            <a:ext cx="5595491" cy="5327997"/>
            <a:chOff x="1784796" y="980728"/>
            <a:chExt cx="5595491" cy="5327997"/>
          </a:xfrm>
        </p:grpSpPr>
        <p:grpSp>
          <p:nvGrpSpPr>
            <p:cNvPr id="16386" name="Group 3"/>
            <p:cNvGrpSpPr>
              <a:grpSpLocks/>
            </p:cNvGrpSpPr>
            <p:nvPr/>
          </p:nvGrpSpPr>
          <p:grpSpPr bwMode="auto">
            <a:xfrm>
              <a:off x="1784796" y="980728"/>
              <a:ext cx="5595491" cy="5327997"/>
              <a:chOff x="-4" y="0"/>
              <a:chExt cx="2932" cy="2880"/>
            </a:xfrm>
          </p:grpSpPr>
          <p:grpSp>
            <p:nvGrpSpPr>
              <p:cNvPr id="16387" name="Group 4"/>
              <p:cNvGrpSpPr>
                <a:grpSpLocks/>
              </p:cNvGrpSpPr>
              <p:nvPr/>
            </p:nvGrpSpPr>
            <p:grpSpPr bwMode="auto">
              <a:xfrm>
                <a:off x="868" y="0"/>
                <a:ext cx="1192" cy="959"/>
                <a:chOff x="0" y="0"/>
                <a:chExt cx="1192" cy="959"/>
              </a:xfrm>
            </p:grpSpPr>
            <p:grpSp>
              <p:nvGrpSpPr>
                <p:cNvPr id="16388" name="Group 5"/>
                <p:cNvGrpSpPr>
                  <a:grpSpLocks/>
                </p:cNvGrpSpPr>
                <p:nvPr/>
              </p:nvGrpSpPr>
              <p:grpSpPr bwMode="auto">
                <a:xfrm>
                  <a:off x="0" y="0"/>
                  <a:ext cx="1192" cy="959"/>
                  <a:chOff x="0" y="0"/>
                  <a:chExt cx="1549" cy="1351"/>
                </a:xfrm>
              </p:grpSpPr>
              <p:sp>
                <p:nvSpPr>
                  <p:cNvPr id="16389" name="AutoShape 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390" name="AutoShape 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391" name="AutoShape 8"/>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18900000" scaled="1"/>
                  </a:gradFill>
                  <a:ln w="9525">
                    <a:solidFill>
                      <a:schemeClr val="tx1"/>
                    </a:solidFill>
                    <a:miter lim="800000"/>
                    <a:headEnd/>
                    <a:tailEnd/>
                  </a:ln>
                </p:spPr>
                <p:txBody>
                  <a:bodyPr wrap="none" anchor="ctr"/>
                  <a:lstStyle/>
                  <a:p>
                    <a:endParaRPr lang="zh-CN" altLang="en-US"/>
                  </a:p>
                </p:txBody>
              </p:sp>
            </p:grpSp>
            <p:sp>
              <p:nvSpPr>
                <p:cNvPr id="16392" name="Text Box 9"/>
                <p:cNvSpPr txBox="1">
                  <a:spLocks noChangeArrowheads="1"/>
                </p:cNvSpPr>
                <p:nvPr/>
              </p:nvSpPr>
              <p:spPr bwMode="auto">
                <a:xfrm>
                  <a:off x="117" y="201"/>
                  <a:ext cx="921"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Ch9</a:t>
                  </a:r>
                </a:p>
                <a:p>
                  <a:pPr algn="ctr" eaLnBrk="0" hangingPunct="0"/>
                  <a:r>
                    <a:rPr lang="zh-CN" altLang="en-US" b="1">
                      <a:solidFill>
                        <a:srgbClr val="FFFFFF"/>
                      </a:solidFill>
                    </a:rPr>
                    <a:t>操作系统接口</a:t>
                  </a:r>
                </a:p>
              </p:txBody>
            </p:sp>
          </p:grpSp>
          <p:grpSp>
            <p:nvGrpSpPr>
              <p:cNvPr id="16393" name="Group 10"/>
              <p:cNvGrpSpPr>
                <a:grpSpLocks/>
              </p:cNvGrpSpPr>
              <p:nvPr/>
            </p:nvGrpSpPr>
            <p:grpSpPr bwMode="auto">
              <a:xfrm>
                <a:off x="-4" y="478"/>
                <a:ext cx="1197" cy="959"/>
                <a:chOff x="-4" y="0"/>
                <a:chExt cx="1197" cy="959"/>
              </a:xfrm>
            </p:grpSpPr>
            <p:grpSp>
              <p:nvGrpSpPr>
                <p:cNvPr id="16394" name="Group 11"/>
                <p:cNvGrpSpPr>
                  <a:grpSpLocks/>
                </p:cNvGrpSpPr>
                <p:nvPr/>
              </p:nvGrpSpPr>
              <p:grpSpPr bwMode="auto">
                <a:xfrm>
                  <a:off x="0" y="0"/>
                  <a:ext cx="1193" cy="959"/>
                  <a:chOff x="0" y="0"/>
                  <a:chExt cx="1549" cy="1351"/>
                </a:xfrm>
              </p:grpSpPr>
              <p:sp>
                <p:nvSpPr>
                  <p:cNvPr id="16395" name="AutoShape 12"/>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396" name="AutoShape 13"/>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397" name="AutoShape 14"/>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18900000" scaled="1"/>
                  </a:gradFill>
                  <a:ln w="9525">
                    <a:solidFill>
                      <a:schemeClr val="tx1"/>
                    </a:solidFill>
                    <a:miter lim="800000"/>
                    <a:headEnd/>
                    <a:tailEnd/>
                  </a:ln>
                </p:spPr>
                <p:txBody>
                  <a:bodyPr wrap="none" anchor="ctr"/>
                  <a:lstStyle/>
                  <a:p>
                    <a:endParaRPr lang="zh-CN" altLang="en-US"/>
                  </a:p>
                </p:txBody>
              </p:sp>
            </p:grpSp>
            <p:sp>
              <p:nvSpPr>
                <p:cNvPr id="16398" name="Text Box 15"/>
                <p:cNvSpPr txBox="1">
                  <a:spLocks noChangeArrowheads="1"/>
                </p:cNvSpPr>
                <p:nvPr/>
              </p:nvSpPr>
              <p:spPr bwMode="auto">
                <a:xfrm>
                  <a:off x="-4" y="128"/>
                  <a:ext cx="119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Ch8</a:t>
                  </a:r>
                </a:p>
                <a:p>
                  <a:pPr algn="ctr" eaLnBrk="0" hangingPunct="0"/>
                  <a:r>
                    <a:rPr lang="zh-CN" altLang="en-US" b="1">
                      <a:solidFill>
                        <a:srgbClr val="FFFFFF"/>
                      </a:solidFill>
                    </a:rPr>
                    <a:t>磁盘存储器的管理</a:t>
                  </a:r>
                </a:p>
              </p:txBody>
            </p:sp>
          </p:grpSp>
          <p:grpSp>
            <p:nvGrpSpPr>
              <p:cNvPr id="16399" name="Group 16"/>
              <p:cNvGrpSpPr>
                <a:grpSpLocks/>
              </p:cNvGrpSpPr>
              <p:nvPr/>
            </p:nvGrpSpPr>
            <p:grpSpPr bwMode="auto">
              <a:xfrm>
                <a:off x="868" y="959"/>
                <a:ext cx="1192" cy="959"/>
                <a:chOff x="0" y="0"/>
                <a:chExt cx="1192" cy="959"/>
              </a:xfrm>
            </p:grpSpPr>
            <p:grpSp>
              <p:nvGrpSpPr>
                <p:cNvPr id="16400" name="Group 17"/>
                <p:cNvGrpSpPr>
                  <a:grpSpLocks/>
                </p:cNvGrpSpPr>
                <p:nvPr/>
              </p:nvGrpSpPr>
              <p:grpSpPr bwMode="auto">
                <a:xfrm>
                  <a:off x="0" y="0"/>
                  <a:ext cx="1192" cy="959"/>
                  <a:chOff x="0" y="0"/>
                  <a:chExt cx="1549" cy="1351"/>
                </a:xfrm>
              </p:grpSpPr>
              <p:sp>
                <p:nvSpPr>
                  <p:cNvPr id="16401" name="AutoShape 1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402" name="AutoShape 1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403" name="AutoShape 20"/>
                  <p:cNvSpPr>
                    <a:spLocks noChangeArrowheads="1"/>
                  </p:cNvSpPr>
                  <p:nvPr/>
                </p:nvSpPr>
                <p:spPr bwMode="auto">
                  <a:xfrm>
                    <a:off x="90" y="80"/>
                    <a:ext cx="1350" cy="1168"/>
                  </a:xfrm>
                  <a:prstGeom prst="hexagon">
                    <a:avLst>
                      <a:gd name="adj" fmla="val 28896"/>
                      <a:gd name="vf" fmla="val 115470"/>
                    </a:avLst>
                  </a:prstGeom>
                  <a:gradFill rotWithShape="1">
                    <a:gsLst>
                      <a:gs pos="0">
                        <a:srgbClr val="CC7032"/>
                      </a:gs>
                      <a:gs pos="100000">
                        <a:srgbClr val="844820"/>
                      </a:gs>
                    </a:gsLst>
                    <a:lin ang="18900000" scaled="1"/>
                  </a:gradFill>
                  <a:ln w="9525">
                    <a:solidFill>
                      <a:schemeClr val="tx1"/>
                    </a:solidFill>
                    <a:miter lim="800000"/>
                    <a:headEnd/>
                    <a:tailEnd/>
                  </a:ln>
                </p:spPr>
                <p:txBody>
                  <a:bodyPr wrap="none" anchor="ctr"/>
                  <a:lstStyle/>
                  <a:p>
                    <a:endParaRPr lang="zh-CN" altLang="en-US"/>
                  </a:p>
                </p:txBody>
              </p:sp>
            </p:grpSp>
            <p:sp>
              <p:nvSpPr>
                <p:cNvPr id="16404" name="Text Box 21"/>
                <p:cNvSpPr txBox="1">
                  <a:spLocks noChangeArrowheads="1"/>
                </p:cNvSpPr>
                <p:nvPr/>
              </p:nvSpPr>
              <p:spPr bwMode="auto">
                <a:xfrm>
                  <a:off x="376" y="214"/>
                  <a:ext cx="4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Ch1</a:t>
                  </a:r>
                </a:p>
                <a:p>
                  <a:pPr algn="ctr" eaLnBrk="0" hangingPunct="0"/>
                  <a:r>
                    <a:rPr lang="zh-CN" altLang="en-US" b="1">
                      <a:solidFill>
                        <a:srgbClr val="FFFFFF"/>
                      </a:solidFill>
                    </a:rPr>
                    <a:t>引论</a:t>
                  </a:r>
                  <a:endParaRPr lang="zh-CN" altLang="en-US">
                    <a:solidFill>
                      <a:srgbClr val="FFFFFF"/>
                    </a:solidFill>
                  </a:endParaRPr>
                </a:p>
              </p:txBody>
            </p:sp>
          </p:grpSp>
          <p:grpSp>
            <p:nvGrpSpPr>
              <p:cNvPr id="16405" name="Group 22"/>
              <p:cNvGrpSpPr>
                <a:grpSpLocks/>
              </p:cNvGrpSpPr>
              <p:nvPr/>
            </p:nvGrpSpPr>
            <p:grpSpPr bwMode="auto">
              <a:xfrm>
                <a:off x="1735" y="478"/>
                <a:ext cx="1193" cy="959"/>
                <a:chOff x="0" y="0"/>
                <a:chExt cx="1193" cy="959"/>
              </a:xfrm>
            </p:grpSpPr>
            <p:grpSp>
              <p:nvGrpSpPr>
                <p:cNvPr id="16406" name="Group 23"/>
                <p:cNvGrpSpPr>
                  <a:grpSpLocks/>
                </p:cNvGrpSpPr>
                <p:nvPr/>
              </p:nvGrpSpPr>
              <p:grpSpPr bwMode="auto">
                <a:xfrm>
                  <a:off x="0" y="0"/>
                  <a:ext cx="1193" cy="959"/>
                  <a:chOff x="0" y="0"/>
                  <a:chExt cx="1549" cy="1351"/>
                </a:xfrm>
              </p:grpSpPr>
              <p:sp>
                <p:nvSpPr>
                  <p:cNvPr id="16407" name="AutoShape 24"/>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408" name="AutoShape 25"/>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409" name="AutoShape 26"/>
                  <p:cNvSpPr>
                    <a:spLocks noChangeArrowheads="1"/>
                  </p:cNvSpPr>
                  <p:nvPr/>
                </p:nvSpPr>
                <p:spPr bwMode="auto">
                  <a:xfrm>
                    <a:off x="90" y="80"/>
                    <a:ext cx="1350" cy="1168"/>
                  </a:xfrm>
                  <a:prstGeom prst="hexagon">
                    <a:avLst>
                      <a:gd name="adj" fmla="val 28896"/>
                      <a:gd name="vf" fmla="val 115470"/>
                    </a:avLst>
                  </a:prstGeom>
                  <a:gradFill rotWithShape="1">
                    <a:gsLst>
                      <a:gs pos="0">
                        <a:srgbClr val="3E565A"/>
                      </a:gs>
                      <a:gs pos="100000">
                        <a:srgbClr val="85B9C3"/>
                      </a:gs>
                    </a:gsLst>
                    <a:lin ang="18900000" scaled="1"/>
                  </a:gradFill>
                  <a:ln w="9525">
                    <a:solidFill>
                      <a:schemeClr val="tx1"/>
                    </a:solidFill>
                    <a:miter lim="800000"/>
                    <a:headEnd/>
                    <a:tailEnd/>
                  </a:ln>
                </p:spPr>
                <p:txBody>
                  <a:bodyPr wrap="none" anchor="ctr"/>
                  <a:lstStyle/>
                  <a:p>
                    <a:endParaRPr lang="zh-CN" altLang="en-US"/>
                  </a:p>
                </p:txBody>
              </p:sp>
            </p:grpSp>
            <p:sp>
              <p:nvSpPr>
                <p:cNvPr id="16410" name="Text Box 27"/>
                <p:cNvSpPr txBox="1">
                  <a:spLocks noChangeArrowheads="1"/>
                </p:cNvSpPr>
                <p:nvPr/>
              </p:nvSpPr>
              <p:spPr bwMode="auto">
                <a:xfrm>
                  <a:off x="47" y="179"/>
                  <a:ext cx="107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Ch2</a:t>
                  </a:r>
                </a:p>
                <a:p>
                  <a:pPr algn="ctr" eaLnBrk="0" hangingPunct="0"/>
                  <a:r>
                    <a:rPr lang="zh-CN" altLang="en-US" b="1">
                      <a:solidFill>
                        <a:srgbClr val="FFFFFF"/>
                      </a:solidFill>
                    </a:rPr>
                    <a:t>进程的描述与控制</a:t>
                  </a:r>
                  <a:endParaRPr lang="zh-CN" altLang="en-US">
                    <a:solidFill>
                      <a:srgbClr val="FFFFFF"/>
                    </a:solidFill>
                  </a:endParaRPr>
                </a:p>
              </p:txBody>
            </p:sp>
          </p:grpSp>
          <p:grpSp>
            <p:nvGrpSpPr>
              <p:cNvPr id="16411" name="Group 28"/>
              <p:cNvGrpSpPr>
                <a:grpSpLocks/>
              </p:cNvGrpSpPr>
              <p:nvPr/>
            </p:nvGrpSpPr>
            <p:grpSpPr bwMode="auto">
              <a:xfrm>
                <a:off x="1735" y="1440"/>
                <a:ext cx="1193" cy="959"/>
                <a:chOff x="0" y="0"/>
                <a:chExt cx="1193" cy="959"/>
              </a:xfrm>
            </p:grpSpPr>
            <p:grpSp>
              <p:nvGrpSpPr>
                <p:cNvPr id="16412" name="Group 29"/>
                <p:cNvGrpSpPr>
                  <a:grpSpLocks/>
                </p:cNvGrpSpPr>
                <p:nvPr/>
              </p:nvGrpSpPr>
              <p:grpSpPr bwMode="auto">
                <a:xfrm>
                  <a:off x="0" y="0"/>
                  <a:ext cx="1193" cy="959"/>
                  <a:chOff x="0" y="0"/>
                  <a:chExt cx="1549" cy="1351"/>
                </a:xfrm>
              </p:grpSpPr>
              <p:sp>
                <p:nvSpPr>
                  <p:cNvPr id="16413" name="AutoShape 3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414" name="AutoShape 3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415" name="AutoShape 32"/>
                  <p:cNvSpPr>
                    <a:spLocks noChangeArrowheads="1"/>
                  </p:cNvSpPr>
                  <p:nvPr/>
                </p:nvSpPr>
                <p:spPr bwMode="auto">
                  <a:xfrm>
                    <a:off x="90" y="80"/>
                    <a:ext cx="1350" cy="1168"/>
                  </a:xfrm>
                  <a:prstGeom prst="hexagon">
                    <a:avLst>
                      <a:gd name="adj" fmla="val 28896"/>
                      <a:gd name="vf" fmla="val 115470"/>
                    </a:avLst>
                  </a:prstGeom>
                  <a:gradFill rotWithShape="1">
                    <a:gsLst>
                      <a:gs pos="0">
                        <a:srgbClr val="245D52"/>
                      </a:gs>
                      <a:gs pos="100000">
                        <a:srgbClr val="4DC9B1"/>
                      </a:gs>
                    </a:gsLst>
                    <a:lin ang="18900000" scaled="1"/>
                  </a:gradFill>
                  <a:ln w="9525">
                    <a:solidFill>
                      <a:schemeClr val="tx1"/>
                    </a:solidFill>
                    <a:miter lim="800000"/>
                    <a:headEnd/>
                    <a:tailEnd/>
                  </a:ln>
                </p:spPr>
                <p:txBody>
                  <a:bodyPr wrap="none" anchor="ctr"/>
                  <a:lstStyle/>
                  <a:p>
                    <a:endParaRPr lang="zh-CN" altLang="en-US"/>
                  </a:p>
                </p:txBody>
              </p:sp>
            </p:grpSp>
            <p:sp>
              <p:nvSpPr>
                <p:cNvPr id="16416" name="Text Box 33"/>
                <p:cNvSpPr txBox="1">
                  <a:spLocks noChangeArrowheads="1"/>
                </p:cNvSpPr>
                <p:nvPr/>
              </p:nvSpPr>
              <p:spPr bwMode="auto">
                <a:xfrm>
                  <a:off x="44" y="177"/>
                  <a:ext cx="107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Ch3</a:t>
                  </a:r>
                </a:p>
                <a:p>
                  <a:pPr algn="ctr" eaLnBrk="0" hangingPunct="0"/>
                  <a:r>
                    <a:rPr lang="zh-CN" altLang="en-US" b="1">
                      <a:solidFill>
                        <a:srgbClr val="FFFFFF"/>
                      </a:solidFill>
                    </a:rPr>
                    <a:t>处理机调度与死锁</a:t>
                  </a:r>
                </a:p>
              </p:txBody>
            </p:sp>
          </p:grpSp>
          <p:grpSp>
            <p:nvGrpSpPr>
              <p:cNvPr id="16417" name="Group 35"/>
              <p:cNvGrpSpPr>
                <a:grpSpLocks/>
              </p:cNvGrpSpPr>
              <p:nvPr/>
            </p:nvGrpSpPr>
            <p:grpSpPr bwMode="auto">
              <a:xfrm>
                <a:off x="0" y="1440"/>
                <a:ext cx="1193" cy="959"/>
                <a:chOff x="0" y="0"/>
                <a:chExt cx="1549" cy="1351"/>
              </a:xfrm>
            </p:grpSpPr>
            <p:sp>
              <p:nvSpPr>
                <p:cNvPr id="16418" name="AutoShape 3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419" name="AutoShape 3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420" name="AutoShape 38"/>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wrap="none" anchor="ctr"/>
                <a:lstStyle/>
                <a:p>
                  <a:endParaRPr lang="zh-CN" altLang="en-US"/>
                </a:p>
              </p:txBody>
            </p:sp>
          </p:grpSp>
          <p:grpSp>
            <p:nvGrpSpPr>
              <p:cNvPr id="16421" name="Group 40"/>
              <p:cNvGrpSpPr>
                <a:grpSpLocks/>
              </p:cNvGrpSpPr>
              <p:nvPr/>
            </p:nvGrpSpPr>
            <p:grpSpPr bwMode="auto">
              <a:xfrm>
                <a:off x="868" y="1921"/>
                <a:ext cx="1192" cy="959"/>
                <a:chOff x="0" y="0"/>
                <a:chExt cx="1192" cy="959"/>
              </a:xfrm>
            </p:grpSpPr>
            <p:grpSp>
              <p:nvGrpSpPr>
                <p:cNvPr id="16422" name="Group 41"/>
                <p:cNvGrpSpPr>
                  <a:grpSpLocks/>
                </p:cNvGrpSpPr>
                <p:nvPr/>
              </p:nvGrpSpPr>
              <p:grpSpPr bwMode="auto">
                <a:xfrm>
                  <a:off x="0" y="0"/>
                  <a:ext cx="1192" cy="959"/>
                  <a:chOff x="0" y="0"/>
                  <a:chExt cx="1549" cy="1351"/>
                </a:xfrm>
              </p:grpSpPr>
              <p:sp>
                <p:nvSpPr>
                  <p:cNvPr id="16423" name="AutoShape 42"/>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424" name="AutoShape 43"/>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p>
                </p:txBody>
              </p:sp>
              <p:sp>
                <p:nvSpPr>
                  <p:cNvPr id="16425" name="AutoShape 44"/>
                  <p:cNvSpPr>
                    <a:spLocks noChangeArrowheads="1"/>
                  </p:cNvSpPr>
                  <p:nvPr/>
                </p:nvSpPr>
                <p:spPr bwMode="auto">
                  <a:xfrm>
                    <a:off x="90" y="80"/>
                    <a:ext cx="1350" cy="1168"/>
                  </a:xfrm>
                  <a:prstGeom prst="hexagon">
                    <a:avLst>
                      <a:gd name="adj" fmla="val 28896"/>
                      <a:gd name="vf" fmla="val 115470"/>
                    </a:avLst>
                  </a:prstGeom>
                  <a:gradFill rotWithShape="1">
                    <a:gsLst>
                      <a:gs pos="0">
                        <a:srgbClr val="584F25"/>
                      </a:gs>
                      <a:gs pos="100000">
                        <a:srgbClr val="BFAA4F"/>
                      </a:gs>
                    </a:gsLst>
                    <a:lin ang="18900000" scaled="1"/>
                  </a:gradFill>
                  <a:ln w="9525">
                    <a:solidFill>
                      <a:schemeClr val="tx1"/>
                    </a:solidFill>
                    <a:miter lim="800000"/>
                    <a:headEnd/>
                    <a:tailEnd/>
                  </a:ln>
                </p:spPr>
                <p:txBody>
                  <a:bodyPr wrap="none" anchor="ctr"/>
                  <a:lstStyle/>
                  <a:p>
                    <a:endParaRPr lang="zh-CN" altLang="en-US"/>
                  </a:p>
                </p:txBody>
              </p:sp>
            </p:grpSp>
            <p:sp>
              <p:nvSpPr>
                <p:cNvPr id="16426" name="Text Box 45"/>
                <p:cNvSpPr txBox="1">
                  <a:spLocks noChangeArrowheads="1"/>
                </p:cNvSpPr>
                <p:nvPr/>
              </p:nvSpPr>
              <p:spPr bwMode="auto">
                <a:xfrm>
                  <a:off x="200" y="49"/>
                  <a:ext cx="78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Ch4</a:t>
                  </a:r>
                </a:p>
                <a:p>
                  <a:pPr algn="ctr" eaLnBrk="0" hangingPunct="0"/>
                  <a:r>
                    <a:rPr lang="zh-CN" altLang="en-US" b="1">
                      <a:solidFill>
                        <a:srgbClr val="FFFFFF"/>
                      </a:solidFill>
                    </a:rPr>
                    <a:t>存储器管理</a:t>
                  </a:r>
                </a:p>
              </p:txBody>
            </p:sp>
          </p:grpSp>
        </p:grpSp>
        <p:sp>
          <p:nvSpPr>
            <p:cNvPr id="16428" name="Text Box 39"/>
            <p:cNvSpPr txBox="1">
              <a:spLocks noChangeArrowheads="1"/>
            </p:cNvSpPr>
            <p:nvPr/>
          </p:nvSpPr>
          <p:spPr bwMode="auto">
            <a:xfrm>
              <a:off x="3923928" y="5373216"/>
              <a:ext cx="1346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Ch5</a:t>
              </a:r>
            </a:p>
            <a:p>
              <a:pPr algn="ctr" eaLnBrk="0" hangingPunct="0"/>
              <a:r>
                <a:rPr lang="zh-CN" altLang="en-US" b="1">
                  <a:solidFill>
                    <a:srgbClr val="FFFFFF"/>
                  </a:solidFill>
                </a:rPr>
                <a:t>虚拟存储器</a:t>
              </a:r>
            </a:p>
          </p:txBody>
        </p:sp>
        <p:sp>
          <p:nvSpPr>
            <p:cNvPr id="16429" name="Text Box 15"/>
            <p:cNvSpPr txBox="1">
              <a:spLocks noChangeArrowheads="1"/>
            </p:cNvSpPr>
            <p:nvPr/>
          </p:nvSpPr>
          <p:spPr bwMode="auto">
            <a:xfrm>
              <a:off x="2179190" y="4057377"/>
              <a:ext cx="15779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Ch6</a:t>
              </a:r>
            </a:p>
            <a:p>
              <a:pPr algn="ctr" eaLnBrk="0" hangingPunct="0"/>
              <a:r>
                <a:rPr lang="zh-CN" altLang="en-US" b="1">
                  <a:solidFill>
                    <a:srgbClr val="FFFFFF"/>
                  </a:solidFill>
                </a:rPr>
                <a:t>输入输出系统</a:t>
              </a:r>
            </a:p>
          </p:txBody>
        </p:sp>
        <p:sp>
          <p:nvSpPr>
            <p:cNvPr id="16430" name="Text Box 9"/>
            <p:cNvSpPr txBox="1">
              <a:spLocks noChangeArrowheads="1"/>
            </p:cNvSpPr>
            <p:nvPr/>
          </p:nvSpPr>
          <p:spPr bwMode="auto">
            <a:xfrm>
              <a:off x="2411760" y="2780928"/>
              <a:ext cx="11128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sz="2400" b="1">
                  <a:solidFill>
                    <a:srgbClr val="FFFFFF"/>
                  </a:solidFill>
                </a:rPr>
                <a:t>Ch7</a:t>
              </a:r>
            </a:p>
            <a:p>
              <a:pPr algn="ctr" eaLnBrk="0" hangingPunct="0"/>
              <a:r>
                <a:rPr lang="zh-CN" altLang="en-US" b="1">
                  <a:solidFill>
                    <a:srgbClr val="FFFFFF"/>
                  </a:solidFill>
                </a:rPr>
                <a:t>文件管理</a:t>
              </a:r>
            </a:p>
          </p:txBody>
        </p:sp>
      </p:grpSp>
      <p:sp>
        <p:nvSpPr>
          <p:cNvPr id="50" name="AutoShape 7"/>
          <p:cNvSpPr>
            <a:spLocks noChangeArrowheads="1"/>
          </p:cNvSpPr>
          <p:nvPr/>
        </p:nvSpPr>
        <p:spPr bwMode="auto">
          <a:xfrm>
            <a:off x="3275856" y="908720"/>
            <a:ext cx="2255746" cy="1919503"/>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
        <p:nvSpPr>
          <p:cNvPr id="51" name="AutoShape 7"/>
          <p:cNvSpPr>
            <a:spLocks noChangeArrowheads="1"/>
          </p:cNvSpPr>
          <p:nvPr/>
        </p:nvSpPr>
        <p:spPr bwMode="auto">
          <a:xfrm>
            <a:off x="4967536" y="1924708"/>
            <a:ext cx="2347663" cy="1822230"/>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
        <p:nvSpPr>
          <p:cNvPr id="52" name="AutoShape 7"/>
          <p:cNvSpPr>
            <a:spLocks noChangeArrowheads="1"/>
          </p:cNvSpPr>
          <p:nvPr/>
        </p:nvSpPr>
        <p:spPr bwMode="auto">
          <a:xfrm>
            <a:off x="4981468" y="3704675"/>
            <a:ext cx="2255746" cy="1791728"/>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
        <p:nvSpPr>
          <p:cNvPr id="53" name="AutoShape 7"/>
          <p:cNvSpPr>
            <a:spLocks noChangeArrowheads="1"/>
          </p:cNvSpPr>
          <p:nvPr/>
        </p:nvSpPr>
        <p:spPr bwMode="auto">
          <a:xfrm>
            <a:off x="1584735" y="1908908"/>
            <a:ext cx="2255746" cy="1800200"/>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
        <p:nvSpPr>
          <p:cNvPr id="54" name="AutoShape 7"/>
          <p:cNvSpPr>
            <a:spLocks noChangeArrowheads="1"/>
          </p:cNvSpPr>
          <p:nvPr/>
        </p:nvSpPr>
        <p:spPr bwMode="auto">
          <a:xfrm>
            <a:off x="1584735" y="3688606"/>
            <a:ext cx="2255746" cy="1900634"/>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
        <p:nvSpPr>
          <p:cNvPr id="55" name="AutoShape 7"/>
          <p:cNvSpPr>
            <a:spLocks noChangeArrowheads="1"/>
          </p:cNvSpPr>
          <p:nvPr/>
        </p:nvSpPr>
        <p:spPr bwMode="auto">
          <a:xfrm>
            <a:off x="3275856" y="4621107"/>
            <a:ext cx="2276287" cy="1822556"/>
          </a:xfrm>
          <a:prstGeom prst="hexagon">
            <a:avLst>
              <a:gd name="adj" fmla="val 28916"/>
              <a:gd name="vf" fmla="val 115470"/>
            </a:avLst>
          </a:prstGeom>
          <a:solidFill>
            <a:schemeClr val="bg1"/>
          </a:solid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1"/>
                                        </p:tgtEl>
                                      </p:cBhvr>
                                    </p:animEffect>
                                    <p:set>
                                      <p:cBhvr>
                                        <p:cTn id="7" dur="1" fill="hold">
                                          <p:stCondLst>
                                            <p:cond delay="499"/>
                                          </p:stCondLst>
                                        </p:cTn>
                                        <p:tgtEl>
                                          <p:spTgt spid="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2"/>
                                        </p:tgtEl>
                                      </p:cBhvr>
                                    </p:animEffect>
                                    <p:set>
                                      <p:cBhvr>
                                        <p:cTn id="12" dur="1" fill="hold">
                                          <p:stCondLst>
                                            <p:cond delay="499"/>
                                          </p:stCondLst>
                                        </p:cTn>
                                        <p:tgtEl>
                                          <p:spTgt spid="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5"/>
                                        </p:tgtEl>
                                      </p:cBhvr>
                                    </p:animEffect>
                                    <p:set>
                                      <p:cBhvr>
                                        <p:cTn id="17" dur="1" fill="hold">
                                          <p:stCondLst>
                                            <p:cond delay="499"/>
                                          </p:stCondLst>
                                        </p:cTn>
                                        <p:tgtEl>
                                          <p:spTgt spid="5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4"/>
                                        </p:tgtEl>
                                      </p:cBhvr>
                                    </p:animEffect>
                                    <p:set>
                                      <p:cBhvr>
                                        <p:cTn id="22" dur="1" fill="hold">
                                          <p:stCondLst>
                                            <p:cond delay="499"/>
                                          </p:stCondLst>
                                        </p:cTn>
                                        <p:tgtEl>
                                          <p:spTgt spid="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3"/>
                                        </p:tgtEl>
                                      </p:cBhvr>
                                    </p:animEffect>
                                    <p:set>
                                      <p:cBhvr>
                                        <p:cTn id="27" dur="1" fill="hold">
                                          <p:stCondLst>
                                            <p:cond delay="499"/>
                                          </p:stCondLst>
                                        </p:cTn>
                                        <p:tgtEl>
                                          <p:spTgt spid="5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0"/>
                                        </p:tgtEl>
                                      </p:cBhvr>
                                    </p:animEffect>
                                    <p:set>
                                      <p:cBhvr>
                                        <p:cTn id="3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左大括号 3"/>
          <p:cNvSpPr>
            <a:spLocks/>
          </p:cNvSpPr>
          <p:nvPr/>
        </p:nvSpPr>
        <p:spPr bwMode="auto">
          <a:xfrm>
            <a:off x="1116013" y="2275731"/>
            <a:ext cx="500062" cy="4465637"/>
          </a:xfrm>
          <a:prstGeom prst="leftBrace">
            <a:avLst>
              <a:gd name="adj1" fmla="val 8145"/>
              <a:gd name="adj2" fmla="val 50000"/>
            </a:avLst>
          </a:prstGeom>
          <a:solidFill>
            <a:schemeClr val="accent1"/>
          </a:solidFill>
          <a:ln w="9525">
            <a:solidFill>
              <a:schemeClr val="tx1"/>
            </a:solidFill>
            <a:round/>
            <a:headEnd/>
            <a:tailEnd/>
          </a:ln>
        </p:spPr>
        <p:txBody>
          <a:bodyPr/>
          <a:lstStyle/>
          <a:p>
            <a:pPr algn="ctr"/>
            <a:endParaRPr lang="zh-CN" altLang="en-US" b="1"/>
          </a:p>
          <a:p>
            <a:pPr algn="ctr"/>
            <a:endParaRPr lang="zh-CN" altLang="en-US" b="1"/>
          </a:p>
          <a:p>
            <a:pPr algn="ctr"/>
            <a:endParaRPr lang="zh-CN" altLang="en-US" b="1"/>
          </a:p>
          <a:p>
            <a:pPr algn="ctr"/>
            <a:r>
              <a:rPr lang="zh-CN" altLang="en-US" b="1"/>
              <a:t>硬件</a:t>
            </a:r>
          </a:p>
          <a:p>
            <a:pPr algn="ctr"/>
            <a:endParaRPr lang="zh-CN" altLang="en-US" b="1"/>
          </a:p>
          <a:p>
            <a:pPr algn="ctr"/>
            <a:endParaRPr lang="zh-CN" altLang="en-US" b="1"/>
          </a:p>
          <a:p>
            <a:pPr algn="ctr"/>
            <a:endParaRPr lang="zh-CN" altLang="en-US" b="1"/>
          </a:p>
          <a:p>
            <a:pPr algn="ctr"/>
            <a:endParaRPr lang="zh-CN" altLang="en-US" b="1"/>
          </a:p>
          <a:p>
            <a:pPr algn="ctr"/>
            <a:endParaRPr lang="zh-CN" altLang="en-US" b="1"/>
          </a:p>
          <a:p>
            <a:pPr algn="ctr"/>
            <a:endParaRPr lang="zh-CN" altLang="en-US" b="1"/>
          </a:p>
          <a:p>
            <a:pPr algn="ctr"/>
            <a:endParaRPr lang="zh-CN" altLang="en-US" b="1"/>
          </a:p>
          <a:p>
            <a:pPr algn="ctr"/>
            <a:r>
              <a:rPr lang="zh-CN" altLang="en-US" b="1"/>
              <a:t>软件</a:t>
            </a:r>
          </a:p>
        </p:txBody>
      </p:sp>
      <p:sp>
        <p:nvSpPr>
          <p:cNvPr id="18434" name="文本框 4"/>
          <p:cNvSpPr txBox="1">
            <a:spLocks noChangeArrowheads="1"/>
          </p:cNvSpPr>
          <p:nvPr/>
        </p:nvSpPr>
        <p:spPr bwMode="auto">
          <a:xfrm>
            <a:off x="563563" y="3533205"/>
            <a:ext cx="55245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t>计算机组成</a:t>
            </a:r>
          </a:p>
        </p:txBody>
      </p:sp>
      <p:sp>
        <p:nvSpPr>
          <p:cNvPr id="18435" name="圆角矩形 7"/>
          <p:cNvSpPr>
            <a:spLocks noChangeArrowheads="1"/>
          </p:cNvSpPr>
          <p:nvPr/>
        </p:nvSpPr>
        <p:spPr bwMode="auto">
          <a:xfrm>
            <a:off x="1763713" y="2511946"/>
            <a:ext cx="1728787" cy="431800"/>
          </a:xfrm>
          <a:prstGeom prst="roundRect">
            <a:avLst>
              <a:gd name="adj" fmla="val 16667"/>
            </a:avLst>
          </a:prstGeom>
          <a:solidFill>
            <a:srgbClr val="CBF7F5"/>
          </a:solidFill>
          <a:ln w="9525">
            <a:solidFill>
              <a:schemeClr val="tx1"/>
            </a:solidFill>
            <a:round/>
            <a:headEnd/>
            <a:tailEnd/>
          </a:ln>
        </p:spPr>
        <p:txBody>
          <a:bodyPr/>
          <a:lstStyle/>
          <a:p>
            <a:pPr algn="ctr"/>
            <a:r>
              <a:rPr lang="en-US" altLang="zh-CN" b="1"/>
              <a:t>CPU</a:t>
            </a:r>
          </a:p>
        </p:txBody>
      </p:sp>
      <p:sp>
        <p:nvSpPr>
          <p:cNvPr id="18436" name="圆角矩形 8"/>
          <p:cNvSpPr>
            <a:spLocks noChangeArrowheads="1"/>
          </p:cNvSpPr>
          <p:nvPr/>
        </p:nvSpPr>
        <p:spPr bwMode="auto">
          <a:xfrm>
            <a:off x="1746250" y="3358578"/>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内存</a:t>
            </a:r>
          </a:p>
        </p:txBody>
      </p:sp>
      <p:sp>
        <p:nvSpPr>
          <p:cNvPr id="18437" name="圆角矩形 9"/>
          <p:cNvSpPr>
            <a:spLocks noChangeArrowheads="1"/>
          </p:cNvSpPr>
          <p:nvPr/>
        </p:nvSpPr>
        <p:spPr bwMode="auto">
          <a:xfrm>
            <a:off x="1763713" y="4086598"/>
            <a:ext cx="1931987" cy="669925"/>
          </a:xfrm>
          <a:prstGeom prst="roundRect">
            <a:avLst>
              <a:gd name="adj" fmla="val 16667"/>
            </a:avLst>
          </a:prstGeom>
          <a:solidFill>
            <a:srgbClr val="CBF7F5"/>
          </a:solidFill>
          <a:ln w="9525">
            <a:solidFill>
              <a:schemeClr val="tx1"/>
            </a:solidFill>
            <a:round/>
            <a:headEnd/>
            <a:tailEnd/>
          </a:ln>
        </p:spPr>
        <p:txBody>
          <a:bodyPr/>
          <a:lstStyle/>
          <a:p>
            <a:r>
              <a:rPr lang="zh-CN" altLang="en-US" b="1"/>
              <a:t>硬盘、键盘、鼠标、显示器等</a:t>
            </a:r>
          </a:p>
        </p:txBody>
      </p:sp>
      <p:sp>
        <p:nvSpPr>
          <p:cNvPr id="18438" name="圆角矩形 11"/>
          <p:cNvSpPr>
            <a:spLocks noChangeArrowheads="1"/>
          </p:cNvSpPr>
          <p:nvPr/>
        </p:nvSpPr>
        <p:spPr bwMode="auto">
          <a:xfrm>
            <a:off x="1746250" y="5726484"/>
            <a:ext cx="1728788" cy="431800"/>
          </a:xfrm>
          <a:prstGeom prst="roundRect">
            <a:avLst>
              <a:gd name="adj" fmla="val 16667"/>
            </a:avLst>
          </a:prstGeom>
          <a:solidFill>
            <a:srgbClr val="CBF7F5"/>
          </a:solidFill>
          <a:ln w="9525">
            <a:solidFill>
              <a:schemeClr val="tx1"/>
            </a:solidFill>
            <a:round/>
            <a:headEnd/>
            <a:tailEnd/>
          </a:ln>
        </p:spPr>
        <p:txBody>
          <a:bodyPr/>
          <a:lstStyle/>
          <a:p>
            <a:r>
              <a:rPr lang="zh-CN" altLang="en-US" b="1"/>
              <a:t>软件、数据</a:t>
            </a:r>
          </a:p>
        </p:txBody>
      </p:sp>
      <p:sp>
        <p:nvSpPr>
          <p:cNvPr id="18439" name="矩形 15"/>
          <p:cNvSpPr>
            <a:spLocks noChangeArrowheads="1"/>
          </p:cNvSpPr>
          <p:nvPr/>
        </p:nvSpPr>
        <p:spPr bwMode="auto">
          <a:xfrm>
            <a:off x="539750" y="1844675"/>
            <a:ext cx="8208963" cy="144463"/>
          </a:xfrm>
          <a:prstGeom prst="rect">
            <a:avLst/>
          </a:prstGeom>
          <a:solidFill>
            <a:schemeClr val="accent1"/>
          </a:solidFill>
          <a:ln w="9525">
            <a:solidFill>
              <a:schemeClr val="tx1"/>
            </a:solidFill>
            <a:round/>
            <a:headEnd/>
            <a:tailEnd/>
          </a:ln>
        </p:spPr>
        <p:txBody>
          <a:bodyPr/>
          <a:lstStyle/>
          <a:p>
            <a:endParaRPr lang="zh-CN" altLang="en-US"/>
          </a:p>
        </p:txBody>
      </p:sp>
      <p:sp>
        <p:nvSpPr>
          <p:cNvPr id="18440" name="文本框 16"/>
          <p:cNvSpPr txBox="1">
            <a:spLocks noChangeArrowheads="1"/>
          </p:cNvSpPr>
          <p:nvPr/>
        </p:nvSpPr>
        <p:spPr bwMode="auto">
          <a:xfrm>
            <a:off x="485775" y="1206500"/>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b="1"/>
              <a:t>用户</a:t>
            </a:r>
          </a:p>
        </p:txBody>
      </p:sp>
      <p:sp>
        <p:nvSpPr>
          <p:cNvPr id="18441" name="文本框 17"/>
          <p:cNvSpPr txBox="1">
            <a:spLocks noChangeArrowheads="1"/>
          </p:cNvSpPr>
          <p:nvPr/>
        </p:nvSpPr>
        <p:spPr bwMode="auto">
          <a:xfrm>
            <a:off x="6378575" y="1206500"/>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b="1"/>
              <a:t>用户</a:t>
            </a:r>
          </a:p>
        </p:txBody>
      </p:sp>
      <p:sp>
        <p:nvSpPr>
          <p:cNvPr id="18442" name="文本框 18"/>
          <p:cNvSpPr txBox="1">
            <a:spLocks noChangeArrowheads="1"/>
          </p:cNvSpPr>
          <p:nvPr/>
        </p:nvSpPr>
        <p:spPr bwMode="auto">
          <a:xfrm>
            <a:off x="8315325" y="3617913"/>
            <a:ext cx="55245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t>操作系统</a:t>
            </a:r>
          </a:p>
        </p:txBody>
      </p:sp>
      <p:sp>
        <p:nvSpPr>
          <p:cNvPr id="18443" name="右大括号 19"/>
          <p:cNvSpPr>
            <a:spLocks/>
          </p:cNvSpPr>
          <p:nvPr/>
        </p:nvSpPr>
        <p:spPr bwMode="auto">
          <a:xfrm>
            <a:off x="7881938" y="2133600"/>
            <a:ext cx="433387" cy="4495800"/>
          </a:xfrm>
          <a:prstGeom prst="rightBrace">
            <a:avLst>
              <a:gd name="adj1" fmla="val 8116"/>
              <a:gd name="adj2" fmla="val 50000"/>
            </a:avLst>
          </a:prstGeom>
          <a:solidFill>
            <a:schemeClr val="accent1"/>
          </a:solidFill>
          <a:ln w="9525">
            <a:solidFill>
              <a:schemeClr val="tx1"/>
            </a:solidFill>
            <a:round/>
            <a:headEnd/>
            <a:tailEnd/>
          </a:ln>
        </p:spPr>
        <p:txBody>
          <a:bodyPr/>
          <a:lstStyle/>
          <a:p>
            <a:endParaRPr lang="zh-CN" altLang="en-US"/>
          </a:p>
        </p:txBody>
      </p:sp>
      <p:sp>
        <p:nvSpPr>
          <p:cNvPr id="18444" name="圆角矩形 20"/>
          <p:cNvSpPr>
            <a:spLocks noChangeArrowheads="1"/>
          </p:cNvSpPr>
          <p:nvPr/>
        </p:nvSpPr>
        <p:spPr bwMode="auto">
          <a:xfrm>
            <a:off x="6048375" y="1733550"/>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用户接口</a:t>
            </a:r>
          </a:p>
        </p:txBody>
      </p:sp>
      <p:sp>
        <p:nvSpPr>
          <p:cNvPr id="18445" name="圆角矩形 21"/>
          <p:cNvSpPr>
            <a:spLocks noChangeArrowheads="1"/>
          </p:cNvSpPr>
          <p:nvPr/>
        </p:nvSpPr>
        <p:spPr bwMode="auto">
          <a:xfrm>
            <a:off x="6051550" y="2513856"/>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处理机管理</a:t>
            </a:r>
          </a:p>
        </p:txBody>
      </p:sp>
      <p:sp>
        <p:nvSpPr>
          <p:cNvPr id="18446" name="圆角矩形 22"/>
          <p:cNvSpPr>
            <a:spLocks noChangeArrowheads="1"/>
          </p:cNvSpPr>
          <p:nvPr/>
        </p:nvSpPr>
        <p:spPr bwMode="auto">
          <a:xfrm>
            <a:off x="6035675" y="3356992"/>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存储器管理</a:t>
            </a:r>
          </a:p>
        </p:txBody>
      </p:sp>
      <p:sp>
        <p:nvSpPr>
          <p:cNvPr id="18447" name="圆角矩形 23"/>
          <p:cNvSpPr>
            <a:spLocks noChangeArrowheads="1"/>
          </p:cNvSpPr>
          <p:nvPr/>
        </p:nvSpPr>
        <p:spPr bwMode="auto">
          <a:xfrm>
            <a:off x="6035675" y="4204072"/>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外设管理</a:t>
            </a:r>
          </a:p>
        </p:txBody>
      </p:sp>
      <p:sp>
        <p:nvSpPr>
          <p:cNvPr id="18448" name="圆角矩形 24"/>
          <p:cNvSpPr>
            <a:spLocks noChangeArrowheads="1"/>
          </p:cNvSpPr>
          <p:nvPr/>
        </p:nvSpPr>
        <p:spPr bwMode="auto">
          <a:xfrm>
            <a:off x="6035675" y="5710609"/>
            <a:ext cx="1728788" cy="431800"/>
          </a:xfrm>
          <a:prstGeom prst="roundRect">
            <a:avLst>
              <a:gd name="adj" fmla="val 16667"/>
            </a:avLst>
          </a:prstGeom>
          <a:solidFill>
            <a:srgbClr val="CBF7F5"/>
          </a:solidFill>
          <a:ln w="9525">
            <a:solidFill>
              <a:schemeClr val="tx1"/>
            </a:solidFill>
            <a:round/>
            <a:headEnd/>
            <a:tailEnd/>
          </a:ln>
        </p:spPr>
        <p:txBody>
          <a:bodyPr/>
          <a:lstStyle/>
          <a:p>
            <a:pPr algn="ctr"/>
            <a:r>
              <a:rPr lang="zh-CN" altLang="en-US" b="1"/>
              <a:t>文件管理</a:t>
            </a:r>
          </a:p>
        </p:txBody>
      </p:sp>
      <p:cxnSp>
        <p:nvCxnSpPr>
          <p:cNvPr id="18449" name="直接箭头连接符 25"/>
          <p:cNvCxnSpPr>
            <a:cxnSpLocks noChangeShapeType="1"/>
            <a:stCxn id="18435" idx="3"/>
            <a:endCxn id="18445" idx="1"/>
          </p:cNvCxnSpPr>
          <p:nvPr/>
        </p:nvCxnSpPr>
        <p:spPr bwMode="auto">
          <a:xfrm>
            <a:off x="3492500" y="2727846"/>
            <a:ext cx="2559050" cy="191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50" name="直接箭头连接符 26"/>
          <p:cNvCxnSpPr>
            <a:cxnSpLocks noChangeShapeType="1"/>
            <a:stCxn id="18436" idx="3"/>
          </p:cNvCxnSpPr>
          <p:nvPr/>
        </p:nvCxnSpPr>
        <p:spPr bwMode="auto">
          <a:xfrm flipV="1">
            <a:off x="3475038" y="3572893"/>
            <a:ext cx="2560637" cy="1585"/>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51" name="直接箭头连接符 27"/>
          <p:cNvCxnSpPr>
            <a:cxnSpLocks noChangeShapeType="1"/>
            <a:stCxn id="18437" idx="3"/>
            <a:endCxn id="18447" idx="1"/>
          </p:cNvCxnSpPr>
          <p:nvPr/>
        </p:nvCxnSpPr>
        <p:spPr bwMode="auto">
          <a:xfrm flipV="1">
            <a:off x="3695700" y="4419972"/>
            <a:ext cx="2339975" cy="1589"/>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52" name="直接箭头连接符 28"/>
          <p:cNvCxnSpPr>
            <a:cxnSpLocks noChangeShapeType="1"/>
            <a:stCxn id="18438" idx="3"/>
            <a:endCxn id="18448" idx="1"/>
          </p:cNvCxnSpPr>
          <p:nvPr/>
        </p:nvCxnSpPr>
        <p:spPr bwMode="auto">
          <a:xfrm flipV="1">
            <a:off x="3475038" y="5926509"/>
            <a:ext cx="2560637" cy="15875"/>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8453" name="文本框 30"/>
          <p:cNvSpPr txBox="1">
            <a:spLocks noChangeArrowheads="1"/>
          </p:cNvSpPr>
          <p:nvPr/>
        </p:nvSpPr>
        <p:spPr bwMode="auto">
          <a:xfrm>
            <a:off x="793750" y="219075"/>
            <a:ext cx="7799388"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4000">
                <a:latin typeface="Verdana" pitchFamily="34" charset="0"/>
                <a:ea typeface="隶书" pitchFamily="49" charset="-122"/>
              </a:rPr>
              <a:t>课程简介</a:t>
            </a:r>
            <a:r>
              <a:rPr lang="en-US" altLang="zh-CN" sz="4400">
                <a:ea typeface="隶书" pitchFamily="49" charset="-122"/>
              </a:rPr>
              <a:t>—</a:t>
            </a:r>
            <a:r>
              <a:rPr lang="en-US" altLang="zh-CN" sz="4000">
                <a:ea typeface="隶书" pitchFamily="49" charset="-122"/>
              </a:rPr>
              <a:t>What</a:t>
            </a:r>
            <a:r>
              <a:rPr lang="en-US" altLang="zh-CN" sz="4400">
                <a:ea typeface="隶书" pitchFamily="49" charset="-122"/>
              </a:rPr>
              <a:t>?       </a:t>
            </a:r>
            <a:r>
              <a:rPr lang="zh-CN" altLang="en-US" sz="2400">
                <a:latin typeface="Verdana" pitchFamily="34" charset="0"/>
                <a:ea typeface="隶书" pitchFamily="49" charset="-122"/>
              </a:rPr>
              <a:t>内容结构</a:t>
            </a:r>
          </a:p>
          <a:p>
            <a:endParaRPr lang="zh-CN" altLang="en-US" sz="2400"/>
          </a:p>
        </p:txBody>
      </p:sp>
      <p:sp>
        <p:nvSpPr>
          <p:cNvPr id="2" name="圆角矩形 1"/>
          <p:cNvSpPr/>
          <p:nvPr/>
        </p:nvSpPr>
        <p:spPr bwMode="auto">
          <a:xfrm>
            <a:off x="1280740" y="2341671"/>
            <a:ext cx="2643188" cy="2599498"/>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1259632" y="5510633"/>
            <a:ext cx="2382093" cy="824136"/>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wipe(left)">
                                      <p:cBhvr>
                                        <p:cTn id="17" dur="500"/>
                                        <p:tgtEl>
                                          <p:spTgt spid="18449"/>
                                        </p:tgtEl>
                                      </p:cBhvr>
                                    </p:animEffect>
                                  </p:childTnLst>
                                </p:cTn>
                              </p:par>
                              <p:par>
                                <p:cTn id="18" presetID="22" presetClass="entr" presetSubtype="8" fill="hold" nodeType="withEffect">
                                  <p:stCondLst>
                                    <p:cond delay="0"/>
                                  </p:stCondLst>
                                  <p:childTnLst>
                                    <p:set>
                                      <p:cBhvr>
                                        <p:cTn id="19" dur="1" fill="hold">
                                          <p:stCondLst>
                                            <p:cond delay="0"/>
                                          </p:stCondLst>
                                        </p:cTn>
                                        <p:tgtEl>
                                          <p:spTgt spid="18450"/>
                                        </p:tgtEl>
                                        <p:attrNameLst>
                                          <p:attrName>style.visibility</p:attrName>
                                        </p:attrNameLst>
                                      </p:cBhvr>
                                      <p:to>
                                        <p:strVal val="visible"/>
                                      </p:to>
                                    </p:set>
                                    <p:animEffect transition="in" filter="wipe(left)">
                                      <p:cBhvr>
                                        <p:cTn id="20" dur="500"/>
                                        <p:tgtEl>
                                          <p:spTgt spid="18450"/>
                                        </p:tgtEl>
                                      </p:cBhvr>
                                    </p:animEffect>
                                  </p:childTnLst>
                                </p:cTn>
                              </p:par>
                              <p:par>
                                <p:cTn id="21" presetID="22" presetClass="entr" presetSubtype="8" fill="hold" nodeType="withEffect">
                                  <p:stCondLst>
                                    <p:cond delay="0"/>
                                  </p:stCondLst>
                                  <p:childTnLst>
                                    <p:set>
                                      <p:cBhvr>
                                        <p:cTn id="22" dur="1" fill="hold">
                                          <p:stCondLst>
                                            <p:cond delay="0"/>
                                          </p:stCondLst>
                                        </p:cTn>
                                        <p:tgtEl>
                                          <p:spTgt spid="18451"/>
                                        </p:tgtEl>
                                        <p:attrNameLst>
                                          <p:attrName>style.visibility</p:attrName>
                                        </p:attrNameLst>
                                      </p:cBhvr>
                                      <p:to>
                                        <p:strVal val="visible"/>
                                      </p:to>
                                    </p:set>
                                    <p:animEffect transition="in" filter="wipe(left)">
                                      <p:cBhvr>
                                        <p:cTn id="23" dur="500"/>
                                        <p:tgtEl>
                                          <p:spTgt spid="18451"/>
                                        </p:tgtEl>
                                      </p:cBhvr>
                                    </p:animEffect>
                                  </p:childTnLst>
                                </p:cTn>
                              </p:par>
                              <p:par>
                                <p:cTn id="24" presetID="22" presetClass="entr" presetSubtype="8" fill="hold" nodeType="withEffect">
                                  <p:stCondLst>
                                    <p:cond delay="0"/>
                                  </p:stCondLst>
                                  <p:childTnLst>
                                    <p:set>
                                      <p:cBhvr>
                                        <p:cTn id="25" dur="1" fill="hold">
                                          <p:stCondLst>
                                            <p:cond delay="0"/>
                                          </p:stCondLst>
                                        </p:cTn>
                                        <p:tgtEl>
                                          <p:spTgt spid="18452"/>
                                        </p:tgtEl>
                                        <p:attrNameLst>
                                          <p:attrName>style.visibility</p:attrName>
                                        </p:attrNameLst>
                                      </p:cBhvr>
                                      <p:to>
                                        <p:strVal val="visible"/>
                                      </p:to>
                                    </p:set>
                                    <p:animEffect transition="in" filter="wipe(left)">
                                      <p:cBhvr>
                                        <p:cTn id="26" dur="500"/>
                                        <p:tgtEl>
                                          <p:spTgt spid="18452"/>
                                        </p:tgtEl>
                                      </p:cBhvr>
                                    </p:animEffect>
                                  </p:childTnLst>
                                </p:cTn>
                              </p:par>
                            </p:childTnLst>
                          </p:cTn>
                        </p:par>
                        <p:par>
                          <p:cTn id="27" fill="hold">
                            <p:stCondLst>
                              <p:cond delay="500"/>
                            </p:stCondLst>
                            <p:childTnLst>
                              <p:par>
                                <p:cTn id="28" presetID="22" presetClass="entr" presetSubtype="8" fill="hold" grpId="0" nodeType="afterEffect">
                                  <p:stCondLst>
                                    <p:cond delay="500"/>
                                  </p:stCondLst>
                                  <p:childTnLst>
                                    <p:set>
                                      <p:cBhvr>
                                        <p:cTn id="29" dur="1" fill="hold">
                                          <p:stCondLst>
                                            <p:cond delay="0"/>
                                          </p:stCondLst>
                                        </p:cTn>
                                        <p:tgtEl>
                                          <p:spTgt spid="18444"/>
                                        </p:tgtEl>
                                        <p:attrNameLst>
                                          <p:attrName>style.visibility</p:attrName>
                                        </p:attrNameLst>
                                      </p:cBhvr>
                                      <p:to>
                                        <p:strVal val="visible"/>
                                      </p:to>
                                    </p:set>
                                    <p:animEffect transition="in" filter="wipe(left)">
                                      <p:cBhvr>
                                        <p:cTn id="30" dur="500"/>
                                        <p:tgtEl>
                                          <p:spTgt spid="1844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8445"/>
                                        </p:tgtEl>
                                        <p:attrNameLst>
                                          <p:attrName>style.visibility</p:attrName>
                                        </p:attrNameLst>
                                      </p:cBhvr>
                                      <p:to>
                                        <p:strVal val="visible"/>
                                      </p:to>
                                    </p:set>
                                    <p:animEffect transition="in" filter="wipe(left)">
                                      <p:cBhvr>
                                        <p:cTn id="34" dur="500"/>
                                        <p:tgtEl>
                                          <p:spTgt spid="18445"/>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8446"/>
                                        </p:tgtEl>
                                        <p:attrNameLst>
                                          <p:attrName>style.visibility</p:attrName>
                                        </p:attrNameLst>
                                      </p:cBhvr>
                                      <p:to>
                                        <p:strVal val="visible"/>
                                      </p:to>
                                    </p:set>
                                    <p:animEffect transition="in" filter="wipe(left)">
                                      <p:cBhvr>
                                        <p:cTn id="38" dur="500"/>
                                        <p:tgtEl>
                                          <p:spTgt spid="184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8447"/>
                                        </p:tgtEl>
                                        <p:attrNameLst>
                                          <p:attrName>style.visibility</p:attrName>
                                        </p:attrNameLst>
                                      </p:cBhvr>
                                      <p:to>
                                        <p:strVal val="visible"/>
                                      </p:to>
                                    </p:set>
                                    <p:animEffect transition="in" filter="wipe(left)">
                                      <p:cBhvr>
                                        <p:cTn id="42" dur="500"/>
                                        <p:tgtEl>
                                          <p:spTgt spid="18447"/>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8448"/>
                                        </p:tgtEl>
                                        <p:attrNameLst>
                                          <p:attrName>style.visibility</p:attrName>
                                        </p:attrNameLst>
                                      </p:cBhvr>
                                      <p:to>
                                        <p:strVal val="visible"/>
                                      </p:to>
                                    </p:set>
                                    <p:animEffect transition="in" filter="wipe(left)">
                                      <p:cBhvr>
                                        <p:cTn id="46" dur="500"/>
                                        <p:tgtEl>
                                          <p:spTgt spid="184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442"/>
                                        </p:tgtEl>
                                        <p:attrNameLst>
                                          <p:attrName>style.visibility</p:attrName>
                                        </p:attrNameLst>
                                      </p:cBhvr>
                                      <p:to>
                                        <p:strVal val="visible"/>
                                      </p:to>
                                    </p:set>
                                    <p:animEffect transition="in" filter="wipe(left)">
                                      <p:cBhvr>
                                        <p:cTn id="51"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4" grpId="0" animBg="1"/>
      <p:bldP spid="18445" grpId="0" animBg="1"/>
      <p:bldP spid="18446" grpId="0" animBg="1"/>
      <p:bldP spid="18447" grpId="0" animBg="1"/>
      <p:bldP spid="18448" grpId="0" animBg="1"/>
      <p:bldP spid="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3"/>
          <p:cNvSpPr txBox="1">
            <a:spLocks noChangeArrowheads="1"/>
          </p:cNvSpPr>
          <p:nvPr/>
        </p:nvSpPr>
        <p:spPr bwMode="auto">
          <a:xfrm>
            <a:off x="1771650" y="2719388"/>
            <a:ext cx="53927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sz="3600"/>
              <a:t>课前测验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noChangeArrowheads="1"/>
          </p:cNvSpPr>
          <p:nvPr>
            <p:ph idx="4294967295"/>
          </p:nvPr>
        </p:nvSpPr>
        <p:spPr>
          <a:xfrm>
            <a:off x="1403648" y="1508125"/>
            <a:ext cx="6686550" cy="3360738"/>
          </a:xfrm>
        </p:spPr>
        <p:txBody>
          <a:bodyPr/>
          <a:lstStyle/>
          <a:p>
            <a:pPr eaLnBrk="1" hangingPunct="1"/>
            <a:r>
              <a:rPr lang="zh-CN" altLang="en-US" sz="3700" b="1">
                <a:latin typeface="隶书" pitchFamily="49" charset="-122"/>
                <a:ea typeface="隶书" pitchFamily="49" charset="-122"/>
              </a:rPr>
              <a:t>1.1 操作系统的目标和作用</a:t>
            </a:r>
          </a:p>
          <a:p>
            <a:pPr eaLnBrk="1" hangingPunct="1"/>
            <a:r>
              <a:rPr lang="zh-CN" altLang="en-US" sz="3700" b="1">
                <a:latin typeface="隶书" pitchFamily="49" charset="-122"/>
                <a:ea typeface="隶书" pitchFamily="49" charset="-122"/>
              </a:rPr>
              <a:t>1.2 操作系统的发展过程</a:t>
            </a:r>
          </a:p>
          <a:p>
            <a:pPr eaLnBrk="1" hangingPunct="1"/>
            <a:r>
              <a:rPr lang="zh-CN" altLang="en-US" sz="3700" b="1">
                <a:latin typeface="隶书" pitchFamily="49" charset="-122"/>
                <a:ea typeface="隶书" pitchFamily="49" charset="-122"/>
              </a:rPr>
              <a:t>1.3 操作系统的基本特性</a:t>
            </a:r>
          </a:p>
          <a:p>
            <a:pPr eaLnBrk="1" hangingPunct="1"/>
            <a:r>
              <a:rPr lang="zh-CN" altLang="en-US" sz="3700" b="1">
                <a:latin typeface="隶书" pitchFamily="49" charset="-122"/>
                <a:ea typeface="隶书" pitchFamily="49" charset="-122"/>
              </a:rPr>
              <a:t>1.4 操作系统的主要功能</a:t>
            </a:r>
          </a:p>
          <a:p>
            <a:pPr eaLnBrk="1" hangingPunct="1"/>
            <a:r>
              <a:rPr lang="zh-CN" altLang="en-US" sz="3700" b="1">
                <a:latin typeface="隶书" pitchFamily="49" charset="-122"/>
                <a:ea typeface="隶书" pitchFamily="49" charset="-122"/>
              </a:rPr>
              <a:t>1.5 OS结构设计</a:t>
            </a:r>
          </a:p>
        </p:txBody>
      </p:sp>
      <p:sp>
        <p:nvSpPr>
          <p:cNvPr id="19459" name="标题 3"/>
          <p:cNvSpPr>
            <a:spLocks noGrp="1" noChangeArrowheads="1"/>
          </p:cNvSpPr>
          <p:nvPr>
            <p:ph type="title" idx="4294967295"/>
          </p:nvPr>
        </p:nvSpPr>
        <p:spPr/>
        <p:txBody>
          <a:bodyPr lIns="0" rIns="0" bIns="0" anchor="b"/>
          <a:lstStyle/>
          <a:p>
            <a:pPr eaLnBrk="1" hangingPunct="1"/>
            <a:r>
              <a:rPr lang="zh-CN" altLang="zh-CN"/>
              <a:t>第一章   操作系统引论</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noChangeArrowheads="1"/>
          </p:cNvSpPr>
          <p:nvPr>
            <p:ph type="title" idx="4294967295"/>
          </p:nvPr>
        </p:nvSpPr>
        <p:spPr/>
        <p:txBody>
          <a:bodyPr lIns="0" rIns="0" bIns="0" anchor="b"/>
          <a:lstStyle/>
          <a:p>
            <a:pPr eaLnBrk="1" hangingPunct="1"/>
            <a:r>
              <a:rPr lang="en-US" altLang="zh-CN" sz="3700" b="1"/>
              <a:t>1.1 </a:t>
            </a:r>
            <a:r>
              <a:rPr lang="zh-CN" altLang="en-US" sz="3700" b="1"/>
              <a:t>操作系统的目标和作用</a:t>
            </a:r>
          </a:p>
        </p:txBody>
      </p:sp>
      <p:sp>
        <p:nvSpPr>
          <p:cNvPr id="38916" name="内容占位符 2"/>
          <p:cNvSpPr>
            <a:spLocks noGrp="1" noChangeArrowheads="1"/>
          </p:cNvSpPr>
          <p:nvPr>
            <p:ph idx="4294967295"/>
          </p:nvPr>
        </p:nvSpPr>
        <p:spPr>
          <a:xfrm>
            <a:off x="374848" y="1557338"/>
            <a:ext cx="8229600" cy="4495800"/>
          </a:xfrm>
        </p:spPr>
        <p:txBody>
          <a:bodyPr/>
          <a:lstStyle/>
          <a:p>
            <a:pPr eaLnBrk="1" hangingPunct="1"/>
            <a:r>
              <a:rPr lang="zh-CN" altLang="en-US" b="1" dirty="0">
                <a:solidFill>
                  <a:srgbClr val="FF6600"/>
                </a:solidFill>
              </a:rPr>
              <a:t>有效性</a:t>
            </a:r>
          </a:p>
          <a:p>
            <a:pPr eaLnBrk="1" hangingPunct="1">
              <a:buFont typeface="Wingdings" pitchFamily="2" charset="2"/>
              <a:buNone/>
            </a:pPr>
            <a:r>
              <a:rPr lang="zh-CN" altLang="en-US" b="1" dirty="0"/>
              <a:t>      </a:t>
            </a:r>
            <a:r>
              <a:rPr lang="zh-CN" altLang="en-US" sz="2400" b="1" dirty="0"/>
              <a:t>改善资源利用率，提高系统吞吐量</a:t>
            </a:r>
            <a:r>
              <a:rPr lang="zh-CN" altLang="en-US" dirty="0"/>
              <a:t>      </a:t>
            </a:r>
            <a:endParaRPr lang="zh-CN" altLang="en-US" sz="2400" b="1" dirty="0"/>
          </a:p>
          <a:p>
            <a:pPr eaLnBrk="1" hangingPunct="1"/>
            <a:r>
              <a:rPr lang="zh-CN" altLang="en-US" b="1" dirty="0">
                <a:solidFill>
                  <a:srgbClr val="FF6600"/>
                </a:solidFill>
              </a:rPr>
              <a:t>方便性</a:t>
            </a:r>
          </a:p>
          <a:p>
            <a:pPr eaLnBrk="1" hangingPunct="1">
              <a:buFont typeface="Wingdings" pitchFamily="2" charset="2"/>
              <a:buNone/>
            </a:pPr>
            <a:r>
              <a:rPr lang="zh-CN" altLang="en-US" sz="2400" b="1" dirty="0"/>
              <a:t>       使计算机系统使用起来更方便</a:t>
            </a:r>
          </a:p>
          <a:p>
            <a:pPr eaLnBrk="1" hangingPunct="1"/>
            <a:r>
              <a:rPr lang="zh-CN" altLang="en-US" b="1" dirty="0">
                <a:solidFill>
                  <a:srgbClr val="FF6600"/>
                </a:solidFill>
              </a:rPr>
              <a:t>可扩充性</a:t>
            </a:r>
          </a:p>
          <a:p>
            <a:pPr eaLnBrk="1" hangingPunct="1">
              <a:buFont typeface="Wingdings" pitchFamily="2" charset="2"/>
              <a:buNone/>
            </a:pPr>
            <a:r>
              <a:rPr lang="zh-CN" altLang="en-US" dirty="0"/>
              <a:t>      </a:t>
            </a:r>
            <a:r>
              <a:rPr lang="zh-CN" altLang="en-US" sz="2400" b="1" dirty="0"/>
              <a:t>能够不断适应发展的要求</a:t>
            </a:r>
          </a:p>
          <a:p>
            <a:pPr eaLnBrk="1" hangingPunct="1"/>
            <a:r>
              <a:rPr lang="zh-CN" altLang="en-US" b="1" dirty="0">
                <a:solidFill>
                  <a:srgbClr val="FF6600"/>
                </a:solidFill>
              </a:rPr>
              <a:t>开放性</a:t>
            </a:r>
          </a:p>
          <a:p>
            <a:pPr eaLnBrk="1" hangingPunct="1">
              <a:buFont typeface="Wingdings" pitchFamily="2" charset="2"/>
              <a:buNone/>
            </a:pPr>
            <a:r>
              <a:rPr lang="zh-CN" altLang="en-US" dirty="0"/>
              <a:t>       </a:t>
            </a:r>
            <a:r>
              <a:rPr lang="zh-CN" altLang="en-US" sz="2400" b="1" dirty="0"/>
              <a:t>使来自不同厂家的计算机和设备能够有效地协同工作，实现应用的可移植性和互操作性</a:t>
            </a:r>
          </a:p>
        </p:txBody>
      </p:sp>
      <p:sp>
        <p:nvSpPr>
          <p:cNvPr id="22532" name="标题 1"/>
          <p:cNvSpPr>
            <a:spLocks noChangeArrowheads="1"/>
          </p:cNvSpPr>
          <p:nvPr/>
        </p:nvSpPr>
        <p:spPr bwMode="auto">
          <a:xfrm>
            <a:off x="395288" y="836613"/>
            <a:ext cx="82804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3600">
                <a:solidFill>
                  <a:srgbClr val="1D528D"/>
                </a:solidFill>
                <a:latin typeface="Verdana" pitchFamily="34" charset="0"/>
                <a:ea typeface="隶书" pitchFamily="49" charset="-122"/>
              </a:rPr>
              <a:t>操作系统的目标</a:t>
            </a:r>
          </a:p>
        </p:txBody>
      </p:sp>
      <p:sp>
        <p:nvSpPr>
          <p:cNvPr id="7" name="文本框 2"/>
          <p:cNvSpPr txBox="1">
            <a:spLocks noChangeArrowheads="1"/>
          </p:cNvSpPr>
          <p:nvPr/>
        </p:nvSpPr>
        <p:spPr bwMode="auto">
          <a:xfrm>
            <a:off x="442830" y="1628800"/>
            <a:ext cx="8208144" cy="1384995"/>
          </a:xfrm>
          <a:prstGeom prst="rect">
            <a:avLst/>
          </a:prstGeom>
          <a:solidFill>
            <a:schemeClr val="accent1"/>
          </a:solidFill>
          <a:ln>
            <a:noFill/>
          </a:ln>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dirty="0">
                <a:solidFill>
                  <a:srgbClr val="FFFFFF"/>
                </a:solidFill>
                <a:latin typeface="Times New Roman" pitchFamily="18" charset="0"/>
                <a:cs typeface="Times New Roman" pitchFamily="18" charset="0"/>
              </a:rPr>
              <a:t>查看某段代码对应的机器码</a:t>
            </a:r>
            <a:endParaRPr lang="en-US" altLang="zh-CN" sz="2800" dirty="0">
              <a:solidFill>
                <a:srgbClr val="FFFFFF"/>
              </a:solidFill>
              <a:latin typeface="Times New Roman" pitchFamily="18" charset="0"/>
              <a:cs typeface="Times New Roman" pitchFamily="18" charset="0"/>
            </a:endParaRPr>
          </a:p>
          <a:p>
            <a:r>
              <a:rPr lang="en-US" altLang="zh-CN" sz="2800" dirty="0" err="1">
                <a:solidFill>
                  <a:srgbClr val="FFFFFF"/>
                </a:solidFill>
                <a:latin typeface="Times New Roman" pitchFamily="18" charset="0"/>
                <a:cs typeface="Times New Roman" pitchFamily="18" charset="0"/>
              </a:rPr>
              <a:t>gcc</a:t>
            </a:r>
            <a:r>
              <a:rPr lang="en-US" altLang="zh-CN" sz="2800" dirty="0">
                <a:solidFill>
                  <a:srgbClr val="FFFFFF"/>
                </a:solidFill>
                <a:latin typeface="Times New Roman" pitchFamily="18" charset="0"/>
                <a:cs typeface="Times New Roman" pitchFamily="18" charset="0"/>
              </a:rPr>
              <a:t>  -c  1.c  -o 1.o		//</a:t>
            </a:r>
            <a:r>
              <a:rPr lang="zh-CN" altLang="en-US" sz="2800" dirty="0">
                <a:solidFill>
                  <a:srgbClr val="FFFFFF"/>
                </a:solidFill>
                <a:latin typeface="Times New Roman" pitchFamily="18" charset="0"/>
                <a:cs typeface="Times New Roman" pitchFamily="18" charset="0"/>
              </a:rPr>
              <a:t>将源代码编译成目标代码</a:t>
            </a:r>
            <a:endParaRPr lang="en-US" altLang="zh-CN" sz="2800" dirty="0">
              <a:solidFill>
                <a:srgbClr val="FFFFFF"/>
              </a:solidFill>
              <a:latin typeface="Times New Roman" pitchFamily="18" charset="0"/>
              <a:cs typeface="Times New Roman" pitchFamily="18" charset="0"/>
            </a:endParaRPr>
          </a:p>
          <a:p>
            <a:r>
              <a:rPr lang="en-US" altLang="zh-CN" sz="2800" dirty="0" err="1">
                <a:solidFill>
                  <a:srgbClr val="FFFFFF"/>
                </a:solidFill>
                <a:latin typeface="Times New Roman" pitchFamily="18" charset="0"/>
                <a:cs typeface="Times New Roman" pitchFamily="18" charset="0"/>
              </a:rPr>
              <a:t>objdump</a:t>
            </a:r>
            <a:r>
              <a:rPr lang="en-US" altLang="zh-CN" sz="2800" dirty="0">
                <a:solidFill>
                  <a:srgbClr val="FFFFFF"/>
                </a:solidFill>
                <a:latin typeface="Times New Roman" pitchFamily="18" charset="0"/>
                <a:cs typeface="Times New Roman" pitchFamily="18" charset="0"/>
              </a:rPr>
              <a:t>   -d  1.o		//</a:t>
            </a:r>
            <a:r>
              <a:rPr lang="zh-CN" altLang="en-US" sz="2800" dirty="0">
                <a:solidFill>
                  <a:srgbClr val="FFFFFF"/>
                </a:solidFill>
                <a:latin typeface="Times New Roman" pitchFamily="18" charset="0"/>
                <a:cs typeface="Times New Roman" pitchFamily="18" charset="0"/>
              </a:rPr>
              <a:t>反汇编目标代码</a:t>
            </a:r>
            <a:endParaRPr lang="en-US" altLang="zh-CN" sz="2800" dirty="0">
              <a:solidFill>
                <a:srgbClr val="FFFFFF"/>
              </a:solidFill>
              <a:latin typeface="Times New Roman" pitchFamily="18" charset="0"/>
              <a:cs typeface="Times New Roman" pitchFamily="18" charset="0"/>
            </a:endParaRPr>
          </a:p>
        </p:txBody>
      </p:sp>
      <p:pic>
        <p:nvPicPr>
          <p:cNvPr id="675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746720"/>
            <a:ext cx="48482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2812" y="2780928"/>
            <a:ext cx="48482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94" y="3509590"/>
            <a:ext cx="37814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11" y="3175595"/>
            <a:ext cx="37814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2"/>
          <p:cNvSpPr txBox="1">
            <a:spLocks noChangeArrowheads="1"/>
          </p:cNvSpPr>
          <p:nvPr/>
        </p:nvSpPr>
        <p:spPr bwMode="auto">
          <a:xfrm>
            <a:off x="251519" y="6381328"/>
            <a:ext cx="5544617" cy="400033"/>
          </a:xfrm>
          <a:prstGeom prst="rect">
            <a:avLst/>
          </a:prstGeom>
          <a:solidFill>
            <a:schemeClr val="accent1"/>
          </a:solidFill>
          <a:ln>
            <a:noFill/>
          </a:ln>
        </p:spPr>
        <p:txBody>
          <a:bodyPr wrap="square" lIns="91366" tIns="45682" rIns="91366" bIns="45682">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dirty="0">
                <a:solidFill>
                  <a:srgbClr val="FFFFFF"/>
                </a:solidFill>
                <a:latin typeface="Times New Roman" pitchFamily="18" charset="0"/>
                <a:cs typeface="Times New Roman" pitchFamily="18" charset="0"/>
              </a:rPr>
              <a:t>斐波拉契数列：</a:t>
            </a:r>
            <a:r>
              <a:rPr lang="en-US" altLang="zh-CN" sz="2000" dirty="0">
                <a:solidFill>
                  <a:srgbClr val="FFFFFF"/>
                </a:solidFill>
                <a:latin typeface="Times New Roman" pitchFamily="18" charset="0"/>
                <a:cs typeface="Times New Roman" pitchFamily="18" charset="0"/>
              </a:rPr>
              <a:t>1,1,2,3,5,8,13,21,34,55,89,……</a:t>
            </a:r>
          </a:p>
        </p:txBody>
      </p:sp>
    </p:spTree>
    <p:extLst>
      <p:ext uri="{BB962C8B-B14F-4D97-AF65-F5344CB8AC3E}">
        <p14:creationId xmlns:p14="http://schemas.microsoft.com/office/powerpoint/2010/main" val="10721428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 calcmode="lin" valueType="num">
                                      <p:cBhvr additive="base">
                                        <p:cTn id="7" dur="500" fill="hold"/>
                                        <p:tgtEl>
                                          <p:spTgt spid="389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xEl>
                                              <p:pRg st="1" end="1"/>
                                            </p:txEl>
                                          </p:spTgt>
                                        </p:tgtEl>
                                        <p:attrNameLst>
                                          <p:attrName>style.visibility</p:attrName>
                                        </p:attrNameLst>
                                      </p:cBhvr>
                                      <p:to>
                                        <p:strVal val="visible"/>
                                      </p:to>
                                    </p:set>
                                    <p:anim calcmode="lin" valueType="num">
                                      <p:cBhvr additive="base">
                                        <p:cTn id="13" dur="500" fill="hold"/>
                                        <p:tgtEl>
                                          <p:spTgt spid="389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6">
                                            <p:txEl>
                                              <p:pRg st="2" end="2"/>
                                            </p:txEl>
                                          </p:spTgt>
                                        </p:tgtEl>
                                        <p:attrNameLst>
                                          <p:attrName>style.visibility</p:attrName>
                                        </p:attrNameLst>
                                      </p:cBhvr>
                                      <p:to>
                                        <p:strVal val="visible"/>
                                      </p:to>
                                    </p:set>
                                    <p:anim calcmode="lin" valueType="num">
                                      <p:cBhvr additive="base">
                                        <p:cTn id="19" dur="500" fill="hold"/>
                                        <p:tgtEl>
                                          <p:spTgt spid="389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6">
                                            <p:txEl>
                                              <p:pRg st="3" end="3"/>
                                            </p:txEl>
                                          </p:spTgt>
                                        </p:tgtEl>
                                        <p:attrNameLst>
                                          <p:attrName>style.visibility</p:attrName>
                                        </p:attrNameLst>
                                      </p:cBhvr>
                                      <p:to>
                                        <p:strVal val="visible"/>
                                      </p:to>
                                    </p:set>
                                    <p:anim calcmode="lin" valueType="num">
                                      <p:cBhvr additive="base">
                                        <p:cTn id="25" dur="500" fill="hold"/>
                                        <p:tgtEl>
                                          <p:spTgt spid="3891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67587"/>
                                        </p:tgtEl>
                                        <p:attrNameLst>
                                          <p:attrName>style.visibility</p:attrName>
                                        </p:attrNameLst>
                                      </p:cBhvr>
                                      <p:to>
                                        <p:strVal val="visible"/>
                                      </p:to>
                                    </p:set>
                                    <p:animEffect transition="in" filter="randombar(horizontal)">
                                      <p:cBhvr>
                                        <p:cTn id="36" dur="500"/>
                                        <p:tgtEl>
                                          <p:spTgt spid="6758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67586"/>
                                        </p:tgtEl>
                                        <p:attrNameLst>
                                          <p:attrName>style.visibility</p:attrName>
                                        </p:attrNameLst>
                                      </p:cBhvr>
                                      <p:to>
                                        <p:strVal val="visible"/>
                                      </p:to>
                                    </p:set>
                                    <p:animEffect transition="in" filter="randombar(horizontal)">
                                      <p:cBhvr>
                                        <p:cTn id="41" dur="500"/>
                                        <p:tgtEl>
                                          <p:spTgt spid="6758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2" fill="hold" nodeType="clickEffect">
                                  <p:stCondLst>
                                    <p:cond delay="0"/>
                                  </p:stCondLst>
                                  <p:childTnLst>
                                    <p:animEffect transition="out" filter="wipe(right)">
                                      <p:cBhvr>
                                        <p:cTn id="45" dur="500"/>
                                        <p:tgtEl>
                                          <p:spTgt spid="67587"/>
                                        </p:tgtEl>
                                      </p:cBhvr>
                                    </p:animEffect>
                                    <p:set>
                                      <p:cBhvr>
                                        <p:cTn id="46" dur="1" fill="hold">
                                          <p:stCondLst>
                                            <p:cond delay="499"/>
                                          </p:stCondLst>
                                        </p:cTn>
                                        <p:tgtEl>
                                          <p:spTgt spid="67587"/>
                                        </p:tgtEl>
                                        <p:attrNameLst>
                                          <p:attrName>style.visibility</p:attrName>
                                        </p:attrNameLst>
                                      </p:cBhvr>
                                      <p:to>
                                        <p:strVal val="hidden"/>
                                      </p:to>
                                    </p:set>
                                  </p:childTnLst>
                                </p:cTn>
                              </p:par>
                              <p:par>
                                <p:cTn id="47" presetID="22" presetClass="exit" presetSubtype="8" fill="hold" nodeType="withEffect">
                                  <p:stCondLst>
                                    <p:cond delay="0"/>
                                  </p:stCondLst>
                                  <p:childTnLst>
                                    <p:animEffect transition="out" filter="wipe(left)">
                                      <p:cBhvr>
                                        <p:cTn id="48" dur="500"/>
                                        <p:tgtEl>
                                          <p:spTgt spid="67586"/>
                                        </p:tgtEl>
                                      </p:cBhvr>
                                    </p:animEffect>
                                    <p:set>
                                      <p:cBhvr>
                                        <p:cTn id="49" dur="1" fill="hold">
                                          <p:stCondLst>
                                            <p:cond delay="499"/>
                                          </p:stCondLst>
                                        </p:cTn>
                                        <p:tgtEl>
                                          <p:spTgt spid="6758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67589"/>
                                        </p:tgtEl>
                                        <p:attrNameLst>
                                          <p:attrName>style.visibility</p:attrName>
                                        </p:attrNameLst>
                                      </p:cBhvr>
                                      <p:to>
                                        <p:strVal val="visible"/>
                                      </p:to>
                                    </p:set>
                                    <p:animEffect transition="in" filter="randombar(horizontal)">
                                      <p:cBhvr>
                                        <p:cTn id="54" dur="500"/>
                                        <p:tgtEl>
                                          <p:spTgt spid="675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7590"/>
                                        </p:tgtEl>
                                        <p:attrNameLst>
                                          <p:attrName>style.visibility</p:attrName>
                                        </p:attrNameLst>
                                      </p:cBhvr>
                                      <p:to>
                                        <p:strVal val="visible"/>
                                      </p:to>
                                    </p:set>
                                    <p:animEffect transition="in" filter="wipe(left)">
                                      <p:cBhvr>
                                        <p:cTn id="59" dur="500"/>
                                        <p:tgtEl>
                                          <p:spTgt spid="67590"/>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randombar(horizontal)">
                                      <p:cBhvr>
                                        <p:cTn id="6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2" presetClass="exit" presetSubtype="4" fill="hold" grpId="1" nodeType="clickEffect">
                                  <p:stCondLst>
                                    <p:cond delay="0"/>
                                  </p:stCondLst>
                                  <p:childTnLst>
                                    <p:animEffect transition="out" filter="wipe(down)">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22" presetClass="exit" presetSubtype="2" fill="hold" nodeType="withEffect">
                                  <p:stCondLst>
                                    <p:cond delay="0"/>
                                  </p:stCondLst>
                                  <p:childTnLst>
                                    <p:animEffect transition="out" filter="wipe(right)">
                                      <p:cBhvr>
                                        <p:cTn id="71" dur="500"/>
                                        <p:tgtEl>
                                          <p:spTgt spid="67589"/>
                                        </p:tgtEl>
                                      </p:cBhvr>
                                    </p:animEffect>
                                    <p:set>
                                      <p:cBhvr>
                                        <p:cTn id="72" dur="1" fill="hold">
                                          <p:stCondLst>
                                            <p:cond delay="499"/>
                                          </p:stCondLst>
                                        </p:cTn>
                                        <p:tgtEl>
                                          <p:spTgt spid="67589"/>
                                        </p:tgtEl>
                                        <p:attrNameLst>
                                          <p:attrName>style.visibility</p:attrName>
                                        </p:attrNameLst>
                                      </p:cBhvr>
                                      <p:to>
                                        <p:strVal val="hidden"/>
                                      </p:to>
                                    </p:set>
                                  </p:childTnLst>
                                </p:cTn>
                              </p:par>
                              <p:par>
                                <p:cTn id="73" presetID="22" presetClass="exit" presetSubtype="8" fill="hold" nodeType="withEffect">
                                  <p:stCondLst>
                                    <p:cond delay="0"/>
                                  </p:stCondLst>
                                  <p:childTnLst>
                                    <p:animEffect transition="out" filter="wipe(left)">
                                      <p:cBhvr>
                                        <p:cTn id="74" dur="500"/>
                                        <p:tgtEl>
                                          <p:spTgt spid="67590"/>
                                        </p:tgtEl>
                                      </p:cBhvr>
                                    </p:animEffect>
                                    <p:set>
                                      <p:cBhvr>
                                        <p:cTn id="75" dur="1" fill="hold">
                                          <p:stCondLst>
                                            <p:cond delay="499"/>
                                          </p:stCondLst>
                                        </p:cTn>
                                        <p:tgtEl>
                                          <p:spTgt spid="6759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38916">
                                            <p:txEl>
                                              <p:pRg st="4" end="4"/>
                                            </p:txEl>
                                          </p:spTgt>
                                        </p:tgtEl>
                                        <p:attrNameLst>
                                          <p:attrName>style.visibility</p:attrName>
                                        </p:attrNameLst>
                                      </p:cBhvr>
                                      <p:to>
                                        <p:strVal val="visible"/>
                                      </p:to>
                                    </p:set>
                                    <p:anim calcmode="lin" valueType="num">
                                      <p:cBhvr additive="base">
                                        <p:cTn id="83" dur="500" fill="hold"/>
                                        <p:tgtEl>
                                          <p:spTgt spid="38916">
                                            <p:txEl>
                                              <p:pRg st="4" end="4"/>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89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38916">
                                            <p:txEl>
                                              <p:pRg st="5" end="5"/>
                                            </p:txEl>
                                          </p:spTgt>
                                        </p:tgtEl>
                                        <p:attrNameLst>
                                          <p:attrName>style.visibility</p:attrName>
                                        </p:attrNameLst>
                                      </p:cBhvr>
                                      <p:to>
                                        <p:strVal val="visible"/>
                                      </p:to>
                                    </p:set>
                                    <p:anim calcmode="lin" valueType="num">
                                      <p:cBhvr additive="base">
                                        <p:cTn id="89" dur="500" fill="hold"/>
                                        <p:tgtEl>
                                          <p:spTgt spid="38916">
                                            <p:txEl>
                                              <p:pRg st="5" end="5"/>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3891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38916">
                                            <p:txEl>
                                              <p:pRg st="6" end="6"/>
                                            </p:txEl>
                                          </p:spTgt>
                                        </p:tgtEl>
                                        <p:attrNameLst>
                                          <p:attrName>style.visibility</p:attrName>
                                        </p:attrNameLst>
                                      </p:cBhvr>
                                      <p:to>
                                        <p:strVal val="visible"/>
                                      </p:to>
                                    </p:set>
                                    <p:anim calcmode="lin" valueType="num">
                                      <p:cBhvr additive="base">
                                        <p:cTn id="95" dur="500" fill="hold"/>
                                        <p:tgtEl>
                                          <p:spTgt spid="38916">
                                            <p:txEl>
                                              <p:pRg st="6" end="6"/>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3891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8916">
                                            <p:txEl>
                                              <p:pRg st="7" end="7"/>
                                            </p:txEl>
                                          </p:spTgt>
                                        </p:tgtEl>
                                        <p:attrNameLst>
                                          <p:attrName>style.visibility</p:attrName>
                                        </p:attrNameLst>
                                      </p:cBhvr>
                                      <p:to>
                                        <p:strVal val="visible"/>
                                      </p:to>
                                    </p:set>
                                    <p:anim calcmode="lin" valueType="num">
                                      <p:cBhvr additive="base">
                                        <p:cTn id="101" dur="500" fill="hold"/>
                                        <p:tgtEl>
                                          <p:spTgt spid="38916">
                                            <p:txEl>
                                              <p:pRg st="7" end="7"/>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3891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uiExpand="1" build="p"/>
      <p:bldP spid="7" grpId="0" uiExpand="1" animBg="1"/>
      <p:bldP spid="7" grpId="1" uiExpan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idx="4294967295"/>
          </p:nvPr>
        </p:nvSpPr>
        <p:spPr>
          <a:xfrm>
            <a:off x="395288" y="836613"/>
            <a:ext cx="8280400" cy="566737"/>
          </a:xfrm>
        </p:spPr>
        <p:txBody>
          <a:bodyPr lIns="0" rIns="0" bIns="0" anchor="b"/>
          <a:lstStyle/>
          <a:p>
            <a:pPr eaLnBrk="1" hangingPunct="1"/>
            <a:r>
              <a:rPr lang="zh-CN" altLang="zh-CN" sz="3600"/>
              <a:t>操作系统的作用</a:t>
            </a:r>
          </a:p>
        </p:txBody>
      </p:sp>
      <p:sp>
        <p:nvSpPr>
          <p:cNvPr id="39940" name="内容占位符 2"/>
          <p:cNvSpPr>
            <a:spLocks noGrp="1" noChangeArrowheads="1"/>
          </p:cNvSpPr>
          <p:nvPr>
            <p:ph idx="4294967295"/>
          </p:nvPr>
        </p:nvSpPr>
        <p:spPr>
          <a:xfrm>
            <a:off x="2051720" y="2204864"/>
            <a:ext cx="4536504" cy="2304256"/>
          </a:xfrm>
        </p:spPr>
        <p:txBody>
          <a:bodyPr/>
          <a:lstStyle/>
          <a:p>
            <a:pPr eaLnBrk="1" hangingPunct="1">
              <a:lnSpc>
                <a:spcPct val="150000"/>
              </a:lnSpc>
              <a:spcBef>
                <a:spcPts val="0"/>
              </a:spcBef>
            </a:pPr>
            <a:r>
              <a:rPr lang="zh-CN" altLang="en-US" sz="3200" b="1" dirty="0">
                <a:solidFill>
                  <a:srgbClr val="FF6600"/>
                </a:solidFill>
              </a:rPr>
              <a:t>用户</a:t>
            </a:r>
            <a:endParaRPr lang="en-US" altLang="zh-CN" sz="3200" b="1" dirty="0">
              <a:solidFill>
                <a:srgbClr val="FF6600"/>
              </a:solidFill>
            </a:endParaRPr>
          </a:p>
          <a:p>
            <a:pPr eaLnBrk="1" hangingPunct="1">
              <a:lnSpc>
                <a:spcPct val="150000"/>
              </a:lnSpc>
              <a:spcBef>
                <a:spcPts val="0"/>
              </a:spcBef>
            </a:pPr>
            <a:r>
              <a:rPr lang="zh-CN" altLang="en-US" sz="3200" b="1" dirty="0">
                <a:solidFill>
                  <a:srgbClr val="FF6600"/>
                </a:solidFill>
              </a:rPr>
              <a:t>资源管理</a:t>
            </a:r>
            <a:endParaRPr lang="en-US" altLang="zh-CN" sz="3200" b="1" dirty="0">
              <a:solidFill>
                <a:srgbClr val="FF6600"/>
              </a:solidFill>
            </a:endParaRPr>
          </a:p>
          <a:p>
            <a:pPr eaLnBrk="1" hangingPunct="1">
              <a:lnSpc>
                <a:spcPct val="150000"/>
              </a:lnSpc>
              <a:spcBef>
                <a:spcPts val="0"/>
              </a:spcBef>
            </a:pPr>
            <a:r>
              <a:rPr lang="zh-CN" altLang="en-US" sz="3200" b="1" dirty="0">
                <a:solidFill>
                  <a:srgbClr val="FF6600"/>
                </a:solidFill>
              </a:rPr>
              <a:t>资源抽象</a:t>
            </a:r>
            <a:endParaRPr lang="zh-CN" altLang="en-US" sz="3200" b="1" dirty="0">
              <a:latin typeface="华文楷体" pitchFamily="2" charset="-122"/>
              <a:ea typeface="华文楷体" pitchFamily="2" charset="-122"/>
            </a:endParaRPr>
          </a:p>
        </p:txBody>
      </p:sp>
      <p:sp>
        <p:nvSpPr>
          <p:cNvPr id="23556"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en-US" altLang="zh-CN" sz="3700" b="1">
                <a:latin typeface="Verdana" pitchFamily="34" charset="0"/>
                <a:ea typeface="隶书" pitchFamily="49" charset="-122"/>
              </a:rPr>
              <a:t>1.1 </a:t>
            </a:r>
            <a:r>
              <a:rPr lang="zh-CN" altLang="en-US" sz="3700" b="1">
                <a:latin typeface="Verdana" pitchFamily="34" charset="0"/>
                <a:ea typeface="隶书" pitchFamily="49" charset="-122"/>
              </a:rPr>
              <a:t>操作系统的目标和作用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idx="4294967295"/>
          </p:nvPr>
        </p:nvSpPr>
        <p:spPr>
          <a:xfrm>
            <a:off x="395288" y="836613"/>
            <a:ext cx="8280400" cy="566737"/>
          </a:xfrm>
        </p:spPr>
        <p:txBody>
          <a:bodyPr lIns="0" rIns="0" bIns="0" anchor="b"/>
          <a:lstStyle/>
          <a:p>
            <a:pPr eaLnBrk="1" hangingPunct="1"/>
            <a:r>
              <a:rPr lang="zh-CN" altLang="zh-CN" sz="3600"/>
              <a:t>操作系统的作用</a:t>
            </a:r>
          </a:p>
        </p:txBody>
      </p:sp>
      <p:sp>
        <p:nvSpPr>
          <p:cNvPr id="39940" name="内容占位符 2"/>
          <p:cNvSpPr>
            <a:spLocks noGrp="1" noChangeArrowheads="1"/>
          </p:cNvSpPr>
          <p:nvPr>
            <p:ph idx="4294967295"/>
          </p:nvPr>
        </p:nvSpPr>
        <p:spPr>
          <a:xfrm>
            <a:off x="395288" y="1485329"/>
            <a:ext cx="8462962" cy="1871663"/>
          </a:xfrm>
        </p:spPr>
        <p:txBody>
          <a:bodyPr/>
          <a:lstStyle/>
          <a:p>
            <a:pPr eaLnBrk="1" hangingPunct="1"/>
            <a:r>
              <a:rPr lang="zh-CN" altLang="en-US" sz="2400" b="1">
                <a:solidFill>
                  <a:srgbClr val="FF6600"/>
                </a:solidFill>
              </a:rPr>
              <a:t>OS作为用户与计算机硬件之间的接口</a:t>
            </a:r>
          </a:p>
          <a:p>
            <a:pPr marL="531813" lvl="1" indent="-9525" eaLnBrk="1" hangingPunct="1">
              <a:spcBef>
                <a:spcPct val="0"/>
              </a:spcBef>
              <a:buClr>
                <a:srgbClr val="7CCA62"/>
              </a:buClr>
              <a:buFont typeface="Wingdings" pitchFamily="2" charset="2"/>
              <a:buChar char="ü"/>
            </a:pPr>
            <a:r>
              <a:rPr lang="zh-CN" altLang="en-US" sz="2400" b="1">
                <a:latin typeface="华文楷体" pitchFamily="2" charset="-122"/>
                <a:ea typeface="华文楷体" pitchFamily="2" charset="-122"/>
              </a:rPr>
              <a:t>OS处于用户和计算机硬件系统之间，用户通过OS来使用计算机系统</a:t>
            </a:r>
          </a:p>
          <a:p>
            <a:pPr marL="531813" lvl="1" indent="-9525" eaLnBrk="1" hangingPunct="1">
              <a:spcBef>
                <a:spcPct val="0"/>
              </a:spcBef>
              <a:buClr>
                <a:srgbClr val="7CCA62"/>
              </a:buClr>
              <a:buFont typeface="Wingdings" pitchFamily="2" charset="2"/>
              <a:buChar char="ü"/>
            </a:pPr>
            <a:r>
              <a:rPr lang="zh-CN" altLang="en-US" sz="2400" b="1">
                <a:latin typeface="华文楷体" pitchFamily="2" charset="-122"/>
                <a:ea typeface="华文楷体" pitchFamily="2" charset="-122"/>
              </a:rPr>
              <a:t>用户可以通过命令方式、系统调用方式和图标</a:t>
            </a:r>
            <a:r>
              <a:rPr lang="en-US" altLang="zh-CN" sz="2400" b="1">
                <a:latin typeface="华文楷体" pitchFamily="2" charset="-122"/>
                <a:ea typeface="华文楷体" pitchFamily="2" charset="-122"/>
              </a:rPr>
              <a:t>-</a:t>
            </a:r>
            <a:r>
              <a:rPr lang="zh-CN" altLang="en-US" sz="2400" b="1">
                <a:latin typeface="华文楷体" pitchFamily="2" charset="-122"/>
                <a:ea typeface="华文楷体" pitchFamily="2" charset="-122"/>
              </a:rPr>
              <a:t>窗口方式使用计算机</a:t>
            </a:r>
          </a:p>
        </p:txBody>
      </p:sp>
      <p:sp>
        <p:nvSpPr>
          <p:cNvPr id="23556"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en-US" altLang="zh-CN" sz="3700" b="1">
                <a:latin typeface="Verdana" pitchFamily="34" charset="0"/>
                <a:ea typeface="隶书" pitchFamily="49" charset="-122"/>
              </a:rPr>
              <a:t>1.1 </a:t>
            </a:r>
            <a:r>
              <a:rPr lang="zh-CN" altLang="en-US" sz="3700" b="1">
                <a:latin typeface="Verdana" pitchFamily="34" charset="0"/>
                <a:ea typeface="隶书" pitchFamily="49" charset="-122"/>
              </a:rPr>
              <a:t>操作系统的目标和作用</a:t>
            </a:r>
          </a:p>
        </p:txBody>
      </p:sp>
      <p:sp>
        <p:nvSpPr>
          <p:cNvPr id="39942" name="Rectangle 5"/>
          <p:cNvSpPr>
            <a:spLocks noChangeArrowheads="1"/>
          </p:cNvSpPr>
          <p:nvPr/>
        </p:nvSpPr>
        <p:spPr bwMode="auto">
          <a:xfrm>
            <a:off x="3058939" y="3644900"/>
            <a:ext cx="3816350" cy="576263"/>
          </a:xfrm>
          <a:prstGeom prst="rect">
            <a:avLst/>
          </a:prstGeom>
          <a:solidFill>
            <a:schemeClr val="accent1"/>
          </a:solidFill>
          <a:ln w="9525">
            <a:solidFill>
              <a:schemeClr val="tx1"/>
            </a:solidFill>
            <a:miter lim="800000"/>
            <a:headEnd/>
            <a:tailEnd/>
          </a:ln>
        </p:spPr>
        <p:txBody>
          <a:bodyPr wrap="none" anchor="ctr"/>
          <a:lstStyle/>
          <a:p>
            <a:pPr algn="ctr"/>
            <a:r>
              <a:rPr lang="zh-CN" altLang="en-US" b="1"/>
              <a:t>用户</a:t>
            </a:r>
          </a:p>
        </p:txBody>
      </p:sp>
      <p:sp>
        <p:nvSpPr>
          <p:cNvPr id="39943" name="Rectangle 6"/>
          <p:cNvSpPr>
            <a:spLocks noChangeArrowheads="1"/>
          </p:cNvSpPr>
          <p:nvPr/>
        </p:nvSpPr>
        <p:spPr bwMode="auto">
          <a:xfrm>
            <a:off x="1834976" y="4221163"/>
            <a:ext cx="1944688" cy="576262"/>
          </a:xfrm>
          <a:prstGeom prst="rect">
            <a:avLst/>
          </a:prstGeom>
          <a:solidFill>
            <a:srgbClr val="99CC00"/>
          </a:solidFill>
          <a:ln w="9525">
            <a:solidFill>
              <a:schemeClr val="tx1"/>
            </a:solidFill>
            <a:miter lim="800000"/>
            <a:headEnd/>
            <a:tailEnd/>
          </a:ln>
        </p:spPr>
        <p:txBody>
          <a:bodyPr wrap="none" anchor="ctr"/>
          <a:lstStyle/>
          <a:p>
            <a:pPr algn="ctr"/>
            <a:r>
              <a:rPr lang="zh-CN" altLang="en-US" b="1"/>
              <a:t>应用程序</a:t>
            </a:r>
          </a:p>
        </p:txBody>
      </p:sp>
      <p:sp>
        <p:nvSpPr>
          <p:cNvPr id="39944" name="Rectangle 7"/>
          <p:cNvSpPr>
            <a:spLocks noChangeArrowheads="1"/>
          </p:cNvSpPr>
          <p:nvPr/>
        </p:nvSpPr>
        <p:spPr bwMode="auto">
          <a:xfrm>
            <a:off x="1403176" y="4797425"/>
            <a:ext cx="6048375" cy="576263"/>
          </a:xfrm>
          <a:prstGeom prst="rect">
            <a:avLst/>
          </a:prstGeom>
          <a:solidFill>
            <a:srgbClr val="00FFFF"/>
          </a:solidFill>
          <a:ln w="9525">
            <a:solidFill>
              <a:schemeClr val="tx1"/>
            </a:solidFill>
            <a:miter lim="800000"/>
            <a:headEnd/>
            <a:tailEnd/>
          </a:ln>
        </p:spPr>
        <p:txBody>
          <a:bodyPr wrap="none" anchor="ctr"/>
          <a:lstStyle/>
          <a:p>
            <a:pPr algn="ctr"/>
            <a:r>
              <a:rPr lang="zh-CN" altLang="en-US" b="1"/>
              <a:t>系统调用               命令           图标</a:t>
            </a:r>
            <a:r>
              <a:rPr lang="en-US" altLang="zh-CN" b="1"/>
              <a:t>-</a:t>
            </a:r>
            <a:r>
              <a:rPr lang="zh-CN" altLang="en-US" b="1"/>
              <a:t>窗口</a:t>
            </a:r>
          </a:p>
          <a:p>
            <a:pPr algn="ctr"/>
            <a:r>
              <a:rPr lang="zh-CN" altLang="en-US" b="1"/>
              <a:t>操作系统</a:t>
            </a:r>
          </a:p>
        </p:txBody>
      </p:sp>
      <p:sp>
        <p:nvSpPr>
          <p:cNvPr id="39945" name="Rectangle 8"/>
          <p:cNvSpPr>
            <a:spLocks noChangeArrowheads="1"/>
          </p:cNvSpPr>
          <p:nvPr/>
        </p:nvSpPr>
        <p:spPr bwMode="auto">
          <a:xfrm>
            <a:off x="1007889" y="5373688"/>
            <a:ext cx="6948487" cy="576262"/>
          </a:xfrm>
          <a:prstGeom prst="rect">
            <a:avLst/>
          </a:prstGeom>
          <a:solidFill>
            <a:srgbClr val="00FF00"/>
          </a:solidFill>
          <a:ln w="9525">
            <a:solidFill>
              <a:schemeClr val="tx1"/>
            </a:solidFill>
            <a:miter lim="800000"/>
            <a:headEnd/>
            <a:tailEnd/>
          </a:ln>
        </p:spPr>
        <p:txBody>
          <a:bodyPr wrap="none" anchor="ctr"/>
          <a:lstStyle/>
          <a:p>
            <a:pPr algn="ctr"/>
            <a:r>
              <a:rPr lang="zh-CN" altLang="en-US" b="1"/>
              <a:t>计算机硬件</a:t>
            </a:r>
          </a:p>
        </p:txBody>
      </p:sp>
      <p:sp>
        <p:nvSpPr>
          <p:cNvPr id="39946" name="Line 9"/>
          <p:cNvSpPr>
            <a:spLocks noChangeShapeType="1"/>
          </p:cNvSpPr>
          <p:nvPr/>
        </p:nvSpPr>
        <p:spPr bwMode="auto">
          <a:xfrm>
            <a:off x="4571826" y="4221163"/>
            <a:ext cx="0" cy="576262"/>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47" name="Line 10"/>
          <p:cNvSpPr>
            <a:spLocks noChangeShapeType="1"/>
          </p:cNvSpPr>
          <p:nvPr/>
        </p:nvSpPr>
        <p:spPr bwMode="auto">
          <a:xfrm>
            <a:off x="5724351" y="4221163"/>
            <a:ext cx="0" cy="576262"/>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1004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9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uiExpand="1" build="p"/>
      <p:bldP spid="39942" grpId="0" animBg="1"/>
      <p:bldP spid="39943" grpId="0" animBg="1"/>
      <p:bldP spid="39944" grpId="0" animBg="1"/>
      <p:bldP spid="39945" grpId="0" animBg="1"/>
      <p:bldP spid="39946" grpId="0" animBg="1"/>
      <p:bldP spid="399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idx="4294967295"/>
          </p:nvPr>
        </p:nvSpPr>
        <p:spPr>
          <a:xfrm>
            <a:off x="395288" y="836613"/>
            <a:ext cx="8280400" cy="566737"/>
          </a:xfrm>
        </p:spPr>
        <p:txBody>
          <a:bodyPr lIns="0" rIns="0" bIns="0" anchor="b"/>
          <a:lstStyle/>
          <a:p>
            <a:pPr eaLnBrk="1" hangingPunct="1"/>
            <a:r>
              <a:rPr lang="zh-CN" altLang="zh-CN" sz="3600"/>
              <a:t>操作系统的作用</a:t>
            </a:r>
          </a:p>
        </p:txBody>
      </p:sp>
      <p:sp>
        <p:nvSpPr>
          <p:cNvPr id="24579" name="内容占位符 2"/>
          <p:cNvSpPr>
            <a:spLocks noGrp="1" noChangeArrowheads="1"/>
          </p:cNvSpPr>
          <p:nvPr>
            <p:ph idx="4294967295"/>
          </p:nvPr>
        </p:nvSpPr>
        <p:spPr>
          <a:xfrm>
            <a:off x="395288" y="1412875"/>
            <a:ext cx="8462962" cy="1295400"/>
          </a:xfrm>
        </p:spPr>
        <p:txBody>
          <a:bodyPr/>
          <a:lstStyle/>
          <a:p>
            <a:pPr eaLnBrk="1" hangingPunct="1"/>
            <a:r>
              <a:rPr lang="zh-CN" altLang="en-US" sz="2400" b="1">
                <a:solidFill>
                  <a:srgbClr val="FF6600"/>
                </a:solidFill>
              </a:rPr>
              <a:t>OS作为计算机系统的资源管理者</a:t>
            </a:r>
          </a:p>
          <a:p>
            <a:pPr marL="531813" lvl="1" indent="-9525" eaLnBrk="1" hangingPunct="1">
              <a:spcBef>
                <a:spcPct val="0"/>
              </a:spcBef>
              <a:buClr>
                <a:srgbClr val="7CCA62"/>
              </a:buClr>
              <a:buFont typeface="Wingdings" pitchFamily="2" charset="2"/>
              <a:buChar char="ü"/>
            </a:pPr>
            <a:r>
              <a:rPr lang="zh-CN" altLang="en-US" sz="2400" b="1">
                <a:latin typeface="华文楷体" pitchFamily="2" charset="-122"/>
                <a:ea typeface="华文楷体" pitchFamily="2" charset="-122"/>
              </a:rPr>
              <a:t>硬件资源：处理器、存储器、I/O设备</a:t>
            </a:r>
          </a:p>
          <a:p>
            <a:pPr marL="531813" lvl="1" indent="-9525" eaLnBrk="1" hangingPunct="1">
              <a:spcBef>
                <a:spcPct val="0"/>
              </a:spcBef>
              <a:buClr>
                <a:srgbClr val="7CCA62"/>
              </a:buClr>
              <a:buFont typeface="Wingdings" pitchFamily="2" charset="2"/>
              <a:buChar char="ü"/>
            </a:pPr>
            <a:r>
              <a:rPr lang="zh-CN" altLang="en-US" sz="2400" b="1">
                <a:latin typeface="华文楷体" pitchFamily="2" charset="-122"/>
                <a:ea typeface="华文楷体" pitchFamily="2" charset="-122"/>
              </a:rPr>
              <a:t>信息资源：程序和数据</a:t>
            </a:r>
            <a:endParaRPr lang="zh-CN" altLang="en-US" sz="2400">
              <a:latin typeface="华文楷体" pitchFamily="2" charset="-122"/>
              <a:ea typeface="华文楷体" pitchFamily="2" charset="-122"/>
            </a:endParaRPr>
          </a:p>
        </p:txBody>
      </p:sp>
      <p:sp>
        <p:nvSpPr>
          <p:cNvPr id="24580"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en-US" altLang="zh-CN" sz="3700" b="1">
                <a:latin typeface="Verdana" pitchFamily="34" charset="0"/>
                <a:ea typeface="隶书" pitchFamily="49" charset="-122"/>
              </a:rPr>
              <a:t>1.1 </a:t>
            </a:r>
            <a:r>
              <a:rPr lang="zh-CN" altLang="en-US" sz="3700" b="1">
                <a:latin typeface="Verdana" pitchFamily="34" charset="0"/>
                <a:ea typeface="隶书" pitchFamily="49" charset="-122"/>
              </a:rPr>
              <a:t>操作系统的目标和作用</a:t>
            </a:r>
          </a:p>
        </p:txBody>
      </p:sp>
      <p:pic>
        <p:nvPicPr>
          <p:cNvPr id="24581" name="Picture 5" descr="3D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013176"/>
            <a:ext cx="165100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3D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64" y="3123520"/>
            <a:ext cx="167640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descr="3D_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114860"/>
            <a:ext cx="17272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19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113" y="3213100"/>
            <a:ext cx="16129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9" descr="0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2988" y="4508500"/>
            <a:ext cx="15240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1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8250" y="5013176"/>
            <a:ext cx="15875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idx="4294967295"/>
          </p:nvPr>
        </p:nvSpPr>
        <p:spPr>
          <a:xfrm>
            <a:off x="395288" y="836613"/>
            <a:ext cx="8280400" cy="566737"/>
          </a:xfrm>
        </p:spPr>
        <p:txBody>
          <a:bodyPr lIns="0" rIns="0" bIns="0" anchor="b"/>
          <a:lstStyle/>
          <a:p>
            <a:pPr eaLnBrk="1" hangingPunct="1"/>
            <a:r>
              <a:rPr lang="zh-CN" altLang="zh-CN" sz="3600"/>
              <a:t>操作系统的作用</a:t>
            </a:r>
          </a:p>
        </p:txBody>
      </p:sp>
      <p:sp>
        <p:nvSpPr>
          <p:cNvPr id="25603" name="内容占位符 2"/>
          <p:cNvSpPr>
            <a:spLocks noGrp="1" noChangeArrowheads="1"/>
          </p:cNvSpPr>
          <p:nvPr>
            <p:ph idx="4294967295"/>
          </p:nvPr>
        </p:nvSpPr>
        <p:spPr>
          <a:xfrm>
            <a:off x="323850" y="1412875"/>
            <a:ext cx="8497888" cy="1223963"/>
          </a:xfrm>
        </p:spPr>
        <p:txBody>
          <a:bodyPr/>
          <a:lstStyle/>
          <a:p>
            <a:pPr eaLnBrk="1" hangingPunct="1">
              <a:buSzPct val="95000"/>
            </a:pPr>
            <a:r>
              <a:rPr lang="zh-CN" altLang="en-US" sz="2400" b="1" dirty="0">
                <a:solidFill>
                  <a:srgbClr val="FF6600"/>
                </a:solidFill>
              </a:rPr>
              <a:t>OS实现了对计算机资源的抽象</a:t>
            </a:r>
          </a:p>
          <a:p>
            <a:pPr marL="92075" indent="-92075">
              <a:buClr>
                <a:srgbClr val="0BD0D9"/>
              </a:buClr>
              <a:buSzPct val="95000"/>
              <a:buFont typeface="Wingdings 2" pitchFamily="18" charset="2"/>
              <a:buNone/>
            </a:pPr>
            <a:r>
              <a:rPr lang="zh-CN" altLang="en-US" sz="2400" b="1" dirty="0">
                <a:latin typeface="华文楷体" pitchFamily="2" charset="-122"/>
                <a:ea typeface="华文楷体" pitchFamily="2" charset="-122"/>
              </a:rPr>
              <a:t>      当计算机上覆盖了操作系统后，便为用户提供了一台功能显著增强、使用更加方便、效率明显提高的虚拟计算机</a:t>
            </a:r>
          </a:p>
        </p:txBody>
      </p:sp>
      <p:sp>
        <p:nvSpPr>
          <p:cNvPr id="25604"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en-US" altLang="zh-CN" sz="3700" b="1">
                <a:latin typeface="Verdana" pitchFamily="34" charset="0"/>
                <a:ea typeface="隶书" pitchFamily="49" charset="-122"/>
              </a:rPr>
              <a:t>1.1 </a:t>
            </a:r>
            <a:r>
              <a:rPr lang="zh-CN" altLang="en-US" sz="3700" b="1">
                <a:latin typeface="Verdana" pitchFamily="34" charset="0"/>
                <a:ea typeface="隶书" pitchFamily="49" charset="-122"/>
              </a:rPr>
              <a:t>操作系统的目标和作用</a:t>
            </a:r>
          </a:p>
        </p:txBody>
      </p:sp>
      <p:sp>
        <p:nvSpPr>
          <p:cNvPr id="25605" name="Oval 5"/>
          <p:cNvSpPr>
            <a:spLocks noChangeArrowheads="1"/>
          </p:cNvSpPr>
          <p:nvPr/>
        </p:nvSpPr>
        <p:spPr bwMode="auto">
          <a:xfrm>
            <a:off x="2411685" y="3141663"/>
            <a:ext cx="792163" cy="720725"/>
          </a:xfrm>
          <a:prstGeom prst="ellipse">
            <a:avLst/>
          </a:prstGeom>
          <a:solidFill>
            <a:srgbClr val="FFCC99"/>
          </a:solidFill>
          <a:ln w="9525">
            <a:solidFill>
              <a:schemeClr val="tx1"/>
            </a:solidFill>
            <a:round/>
            <a:headEnd/>
            <a:tailEnd/>
          </a:ln>
        </p:spPr>
        <p:txBody>
          <a:bodyPr wrap="none" anchor="ctr"/>
          <a:lstStyle/>
          <a:p>
            <a:pPr algn="ctr"/>
            <a:r>
              <a:rPr lang="zh-CN" altLang="en-US"/>
              <a:t>用户</a:t>
            </a:r>
          </a:p>
        </p:txBody>
      </p:sp>
      <p:sp>
        <p:nvSpPr>
          <p:cNvPr id="25606" name="Rectangle 6"/>
          <p:cNvSpPr>
            <a:spLocks noChangeArrowheads="1"/>
          </p:cNvSpPr>
          <p:nvPr/>
        </p:nvSpPr>
        <p:spPr bwMode="auto">
          <a:xfrm>
            <a:off x="2160460" y="4652963"/>
            <a:ext cx="1223963" cy="431800"/>
          </a:xfrm>
          <a:prstGeom prst="rect">
            <a:avLst/>
          </a:prstGeom>
          <a:solidFill>
            <a:schemeClr val="accent1"/>
          </a:solidFill>
          <a:ln w="9525">
            <a:solidFill>
              <a:schemeClr val="tx1"/>
            </a:solidFill>
            <a:miter lim="800000"/>
            <a:headEnd/>
            <a:tailEnd/>
          </a:ln>
        </p:spPr>
        <p:txBody>
          <a:bodyPr wrap="none" anchor="ctr"/>
          <a:lstStyle/>
          <a:p>
            <a:pPr algn="ctr"/>
            <a:r>
              <a:rPr lang="zh-CN" altLang="en-US" dirty="0"/>
              <a:t>物理接口</a:t>
            </a:r>
          </a:p>
        </p:txBody>
      </p:sp>
      <p:sp>
        <p:nvSpPr>
          <p:cNvPr id="25607" name="Rectangle 7"/>
          <p:cNvSpPr>
            <a:spLocks noChangeArrowheads="1"/>
          </p:cNvSpPr>
          <p:nvPr/>
        </p:nvSpPr>
        <p:spPr bwMode="auto">
          <a:xfrm>
            <a:off x="2160460" y="5084763"/>
            <a:ext cx="1223963" cy="720725"/>
          </a:xfrm>
          <a:prstGeom prst="rect">
            <a:avLst/>
          </a:prstGeom>
          <a:solidFill>
            <a:srgbClr val="99CC00"/>
          </a:solidFill>
          <a:ln w="9525">
            <a:solidFill>
              <a:schemeClr val="tx1"/>
            </a:solidFill>
            <a:miter lim="800000"/>
            <a:headEnd/>
            <a:tailEnd/>
          </a:ln>
        </p:spPr>
        <p:txBody>
          <a:bodyPr wrap="none" anchor="ctr"/>
          <a:lstStyle/>
          <a:p>
            <a:pPr algn="ctr"/>
            <a:r>
              <a:rPr lang="zh-CN" altLang="en-US"/>
              <a:t>硬件</a:t>
            </a:r>
          </a:p>
        </p:txBody>
      </p:sp>
      <p:sp>
        <p:nvSpPr>
          <p:cNvPr id="25608" name="Line 16"/>
          <p:cNvSpPr>
            <a:spLocks noChangeShapeType="1"/>
          </p:cNvSpPr>
          <p:nvPr/>
        </p:nvSpPr>
        <p:spPr bwMode="auto">
          <a:xfrm>
            <a:off x="2772048" y="3860800"/>
            <a:ext cx="0" cy="7921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5609" name="Group 20"/>
          <p:cNvGrpSpPr>
            <a:grpSpLocks/>
          </p:cNvGrpSpPr>
          <p:nvPr/>
        </p:nvGrpSpPr>
        <p:grpSpPr bwMode="auto">
          <a:xfrm>
            <a:off x="3671760" y="2781300"/>
            <a:ext cx="4535488" cy="3932238"/>
            <a:chOff x="0" y="0"/>
            <a:chExt cx="2857" cy="2477"/>
          </a:xfrm>
        </p:grpSpPr>
        <p:sp>
          <p:nvSpPr>
            <p:cNvPr id="25610" name="Oval 8"/>
            <p:cNvSpPr>
              <a:spLocks noChangeArrowheads="1"/>
            </p:cNvSpPr>
            <p:nvPr/>
          </p:nvSpPr>
          <p:spPr bwMode="auto">
            <a:xfrm>
              <a:off x="771" y="0"/>
              <a:ext cx="499" cy="454"/>
            </a:xfrm>
            <a:prstGeom prst="ellipse">
              <a:avLst/>
            </a:prstGeom>
            <a:solidFill>
              <a:srgbClr val="FFCC99"/>
            </a:solidFill>
            <a:ln w="9525">
              <a:solidFill>
                <a:schemeClr val="tx1"/>
              </a:solidFill>
              <a:round/>
              <a:headEnd/>
              <a:tailEnd/>
            </a:ln>
          </p:spPr>
          <p:txBody>
            <a:bodyPr wrap="none" anchor="ctr"/>
            <a:lstStyle/>
            <a:p>
              <a:pPr algn="ctr"/>
              <a:r>
                <a:rPr lang="zh-CN" altLang="en-US"/>
                <a:t>用户</a:t>
              </a:r>
            </a:p>
          </p:txBody>
        </p:sp>
        <p:sp>
          <p:nvSpPr>
            <p:cNvPr id="25611" name="Oval 9"/>
            <p:cNvSpPr>
              <a:spLocks noChangeArrowheads="1"/>
            </p:cNvSpPr>
            <p:nvPr/>
          </p:nvSpPr>
          <p:spPr bwMode="auto">
            <a:xfrm>
              <a:off x="0" y="680"/>
              <a:ext cx="1996" cy="1797"/>
            </a:xfrm>
            <a:prstGeom prst="ellipse">
              <a:avLst/>
            </a:pr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12" name="Rectangle 10"/>
            <p:cNvSpPr>
              <a:spLocks noChangeArrowheads="1"/>
            </p:cNvSpPr>
            <p:nvPr/>
          </p:nvSpPr>
          <p:spPr bwMode="auto">
            <a:xfrm>
              <a:off x="453" y="907"/>
              <a:ext cx="1180" cy="272"/>
            </a:xfrm>
            <a:prstGeom prst="rect">
              <a:avLst/>
            </a:prstGeom>
            <a:solidFill>
              <a:srgbClr val="FF0000"/>
            </a:solidFill>
            <a:ln w="9525">
              <a:solidFill>
                <a:schemeClr val="tx1"/>
              </a:solidFill>
              <a:miter lim="800000"/>
              <a:headEnd/>
              <a:tailEnd/>
            </a:ln>
          </p:spPr>
          <p:txBody>
            <a:bodyPr wrap="none" anchor="ctr"/>
            <a:lstStyle/>
            <a:p>
              <a:pPr algn="ctr"/>
              <a:r>
                <a:rPr lang="en-US" altLang="zh-CN"/>
                <a:t>I/O</a:t>
              </a:r>
              <a:r>
                <a:rPr lang="zh-CN" altLang="en-US"/>
                <a:t>软件</a:t>
              </a:r>
            </a:p>
          </p:txBody>
        </p:sp>
        <p:sp>
          <p:nvSpPr>
            <p:cNvPr id="25613" name="Rectangle 12"/>
            <p:cNvSpPr>
              <a:spLocks noChangeArrowheads="1"/>
            </p:cNvSpPr>
            <p:nvPr/>
          </p:nvSpPr>
          <p:spPr bwMode="auto">
            <a:xfrm>
              <a:off x="589" y="1451"/>
              <a:ext cx="771" cy="272"/>
            </a:xfrm>
            <a:prstGeom prst="rect">
              <a:avLst/>
            </a:prstGeom>
            <a:solidFill>
              <a:schemeClr val="accent1"/>
            </a:solidFill>
            <a:ln w="9525">
              <a:solidFill>
                <a:schemeClr val="tx1"/>
              </a:solidFill>
              <a:miter lim="800000"/>
              <a:headEnd/>
              <a:tailEnd/>
            </a:ln>
          </p:spPr>
          <p:txBody>
            <a:bodyPr wrap="none" anchor="ctr"/>
            <a:lstStyle/>
            <a:p>
              <a:pPr algn="ctr"/>
              <a:r>
                <a:rPr lang="zh-CN" altLang="en-US"/>
                <a:t>物理接口</a:t>
              </a:r>
            </a:p>
          </p:txBody>
        </p:sp>
        <p:sp>
          <p:nvSpPr>
            <p:cNvPr id="25614" name="Rectangle 13"/>
            <p:cNvSpPr>
              <a:spLocks noChangeArrowheads="1"/>
            </p:cNvSpPr>
            <p:nvPr/>
          </p:nvSpPr>
          <p:spPr bwMode="auto">
            <a:xfrm>
              <a:off x="589" y="1723"/>
              <a:ext cx="771" cy="454"/>
            </a:xfrm>
            <a:prstGeom prst="rect">
              <a:avLst/>
            </a:prstGeom>
            <a:solidFill>
              <a:srgbClr val="99CC00"/>
            </a:solidFill>
            <a:ln w="9525">
              <a:solidFill>
                <a:schemeClr val="tx1"/>
              </a:solidFill>
              <a:miter lim="800000"/>
              <a:headEnd/>
              <a:tailEnd/>
            </a:ln>
          </p:spPr>
          <p:txBody>
            <a:bodyPr wrap="none" anchor="ctr"/>
            <a:lstStyle/>
            <a:p>
              <a:pPr algn="ctr"/>
              <a:r>
                <a:rPr lang="zh-CN" altLang="en-US"/>
                <a:t>硬件</a:t>
              </a:r>
            </a:p>
          </p:txBody>
        </p:sp>
        <p:sp>
          <p:nvSpPr>
            <p:cNvPr id="25615" name="AutoShape 14"/>
            <p:cNvSpPr>
              <a:spLocks noChangeArrowheads="1"/>
            </p:cNvSpPr>
            <p:nvPr/>
          </p:nvSpPr>
          <p:spPr bwMode="auto">
            <a:xfrm>
              <a:off x="907" y="1224"/>
              <a:ext cx="181" cy="182"/>
            </a:xfrm>
            <a:prstGeom prst="downArrow">
              <a:avLst>
                <a:gd name="adj1" fmla="val 50000"/>
                <a:gd name="adj2" fmla="val 25101"/>
              </a:avLst>
            </a:prstGeom>
            <a:solidFill>
              <a:srgbClr val="FF9966"/>
            </a:solidFill>
            <a:ln w="9525">
              <a:solidFill>
                <a:schemeClr val="accent2"/>
              </a:solidFill>
              <a:miter lim="800000"/>
              <a:headEnd/>
              <a:tailEnd/>
            </a:ln>
          </p:spPr>
          <p:txBody>
            <a:bodyPr wrap="none" anchor="ctr"/>
            <a:lstStyle/>
            <a:p>
              <a:endParaRPr lang="zh-CN" altLang="en-US"/>
            </a:p>
          </p:txBody>
        </p:sp>
        <p:sp>
          <p:nvSpPr>
            <p:cNvPr id="25616" name="Line 15"/>
            <p:cNvSpPr>
              <a:spLocks noChangeShapeType="1"/>
            </p:cNvSpPr>
            <p:nvPr/>
          </p:nvSpPr>
          <p:spPr bwMode="auto">
            <a:xfrm>
              <a:off x="998" y="453"/>
              <a:ext cx="0" cy="45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7" name="Text Box 17"/>
            <p:cNvSpPr txBox="1">
              <a:spLocks noChangeArrowheads="1"/>
            </p:cNvSpPr>
            <p:nvPr/>
          </p:nvSpPr>
          <p:spPr bwMode="auto">
            <a:xfrm>
              <a:off x="1360" y="363"/>
              <a:ext cx="1497"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b="1"/>
                <a:t>I/O</a:t>
              </a:r>
              <a:r>
                <a:rPr lang="zh-CN" altLang="en-US" b="1"/>
                <a:t>操作命令</a:t>
              </a:r>
            </a:p>
            <a:p>
              <a:pPr>
                <a:spcBef>
                  <a:spcPct val="50000"/>
                </a:spcBef>
              </a:pPr>
              <a:r>
                <a:rPr lang="zh-CN" altLang="en-US" b="1"/>
                <a:t>（</a:t>
              </a:r>
              <a:r>
                <a:rPr lang="en-US" altLang="zh-CN" b="1"/>
                <a:t>Read,Write</a:t>
              </a:r>
              <a:r>
                <a:rPr lang="zh-CN" altLang="en-US" b="1"/>
                <a:t>）</a:t>
              </a:r>
            </a:p>
          </p:txBody>
        </p:sp>
        <p:sp>
          <p:nvSpPr>
            <p:cNvPr id="25618" name="Text Box 18"/>
            <p:cNvSpPr txBox="1">
              <a:spLocks noChangeArrowheads="1"/>
            </p:cNvSpPr>
            <p:nvPr/>
          </p:nvSpPr>
          <p:spPr bwMode="auto">
            <a:xfrm>
              <a:off x="680" y="2222"/>
              <a:ext cx="7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b="1"/>
                <a:t>虚机器</a:t>
              </a:r>
            </a:p>
          </p:txBody>
        </p:sp>
      </p:grpSp>
      <p:sp>
        <p:nvSpPr>
          <p:cNvPr id="42004" name="AutoShape 22"/>
          <p:cNvSpPr>
            <a:spLocks noChangeArrowheads="1"/>
          </p:cNvSpPr>
          <p:nvPr/>
        </p:nvSpPr>
        <p:spPr bwMode="auto">
          <a:xfrm>
            <a:off x="252285" y="4724400"/>
            <a:ext cx="1331913" cy="1719263"/>
          </a:xfrm>
          <a:prstGeom prst="wedgeRoundRectCallout">
            <a:avLst>
              <a:gd name="adj1" fmla="val 119907"/>
              <a:gd name="adj2" fmla="val -94749"/>
              <a:gd name="adj3" fmla="val 16667"/>
            </a:avLst>
          </a:prstGeom>
          <a:solidFill>
            <a:srgbClr val="FFFF99"/>
          </a:solidFill>
          <a:ln w="9525">
            <a:solidFill>
              <a:schemeClr val="tx1"/>
            </a:solidFill>
            <a:miter lim="800000"/>
            <a:headEnd/>
            <a:tailEnd/>
          </a:ln>
        </p:spPr>
        <p:txBody>
          <a:bodyPr/>
          <a:lstStyle/>
          <a:p>
            <a:r>
              <a:rPr lang="zh-CN" altLang="en-US" sz="1600" b="1">
                <a:ea typeface="华文楷体" pitchFamily="2" charset="-122"/>
              </a:rPr>
              <a:t>用户需了解物理接口的实现细节；</a:t>
            </a:r>
          </a:p>
          <a:p>
            <a:r>
              <a:rPr lang="zh-CN" altLang="en-US" sz="1600" b="1">
                <a:ea typeface="华文楷体" pitchFamily="2" charset="-122"/>
              </a:rPr>
              <a:t>利用机器指令进行编程</a:t>
            </a:r>
          </a:p>
        </p:txBody>
      </p:sp>
      <p:sp>
        <p:nvSpPr>
          <p:cNvPr id="42005" name="AutoShape 23"/>
          <p:cNvSpPr>
            <a:spLocks noChangeArrowheads="1"/>
          </p:cNvSpPr>
          <p:nvPr/>
        </p:nvSpPr>
        <p:spPr bwMode="auto">
          <a:xfrm>
            <a:off x="7236718" y="4795838"/>
            <a:ext cx="1655762" cy="1368425"/>
          </a:xfrm>
          <a:prstGeom prst="wedgeRoundRectCallout">
            <a:avLst>
              <a:gd name="adj1" fmla="val -153750"/>
              <a:gd name="adj2" fmla="val -141291"/>
              <a:gd name="adj3" fmla="val 16667"/>
            </a:avLst>
          </a:prstGeom>
          <a:solidFill>
            <a:srgbClr val="FFFF99"/>
          </a:solidFill>
          <a:ln w="9525">
            <a:solidFill>
              <a:schemeClr val="tx1"/>
            </a:solidFill>
            <a:miter lim="800000"/>
            <a:headEnd/>
            <a:tailEnd/>
          </a:ln>
        </p:spPr>
        <p:txBody>
          <a:bodyPr/>
          <a:lstStyle/>
          <a:p>
            <a:r>
              <a:rPr lang="zh-CN" altLang="en-US" sz="1600" b="1" dirty="0">
                <a:ea typeface="华文楷体" pitchFamily="2" charset="-122"/>
              </a:rPr>
              <a:t>用户无需了解物理接口的实现细节；</a:t>
            </a:r>
          </a:p>
          <a:p>
            <a:r>
              <a:rPr lang="zh-CN" altLang="en-US" sz="1600" b="1" dirty="0">
                <a:ea typeface="华文楷体" pitchFamily="2" charset="-122"/>
              </a:rPr>
              <a:t>在窗口环境下使用计算机</a:t>
            </a:r>
          </a:p>
        </p:txBody>
      </p:sp>
      <p:cxnSp>
        <p:nvCxnSpPr>
          <p:cNvPr id="22" name="直接连接符 21"/>
          <p:cNvCxnSpPr/>
          <p:nvPr/>
        </p:nvCxnSpPr>
        <p:spPr bwMode="auto">
          <a:xfrm>
            <a:off x="3528141" y="2708920"/>
            <a:ext cx="0" cy="4023613"/>
          </a:xfrm>
          <a:prstGeom prst="line">
            <a:avLst/>
          </a:prstGeom>
          <a:solidFill>
            <a:schemeClr val="accent1"/>
          </a:solidFill>
          <a:ln w="38100"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004"/>
                                        </p:tgtEl>
                                        <p:attrNameLst>
                                          <p:attrName>style.visibility</p:attrName>
                                        </p:attrNameLst>
                                      </p:cBhvr>
                                      <p:to>
                                        <p:strVal val="visible"/>
                                      </p:to>
                                    </p:set>
                                    <p:animEffect transition="in" filter="wipe(up)">
                                      <p:cBhvr>
                                        <p:cTn id="12" dur="500"/>
                                        <p:tgtEl>
                                          <p:spTgt spid="420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005"/>
                                        </p:tgtEl>
                                        <p:attrNameLst>
                                          <p:attrName>style.visibility</p:attrName>
                                        </p:attrNameLst>
                                      </p:cBhvr>
                                      <p:to>
                                        <p:strVal val="visible"/>
                                      </p:to>
                                    </p:set>
                                    <p:animEffect transition="in" filter="wipe(up)">
                                      <p:cBhvr>
                                        <p:cTn id="17" dur="500"/>
                                        <p:tgtEl>
                                          <p:spTgt spid="42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4" grpId="0" bldLvl="0" animBg="1"/>
      <p:bldP spid="4200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lIns="0" rIns="0" bIns="0" anchor="b"/>
          <a:lstStyle/>
          <a:p>
            <a:pPr eaLnBrk="1" hangingPunct="1"/>
            <a:r>
              <a:rPr lang="en-US" altLang="zh-CN"/>
              <a:t>1.1 </a:t>
            </a:r>
            <a:r>
              <a:rPr lang="zh-CN" altLang="en-US"/>
              <a:t>操作系统的目标和作用</a:t>
            </a:r>
          </a:p>
        </p:txBody>
      </p:sp>
      <p:sp>
        <p:nvSpPr>
          <p:cNvPr id="43012" name="Rectangle 3"/>
          <p:cNvSpPr>
            <a:spLocks noGrp="1"/>
          </p:cNvSpPr>
          <p:nvPr>
            <p:ph type="body" idx="4294967295"/>
          </p:nvPr>
        </p:nvSpPr>
        <p:spPr>
          <a:xfrm>
            <a:off x="611188" y="2636912"/>
            <a:ext cx="8281987" cy="3240087"/>
          </a:xfrm>
        </p:spPr>
        <p:txBody>
          <a:bodyPr/>
          <a:lstStyle/>
          <a:p>
            <a:pPr marL="243205" indent="-243205" eaLnBrk="1" hangingPunct="1">
              <a:lnSpc>
                <a:spcPct val="80000"/>
              </a:lnSpc>
              <a:defRPr/>
            </a:pPr>
            <a:r>
              <a:rPr lang="zh-CN" altLang="en-US" sz="2000" b="1" dirty="0">
                <a:solidFill>
                  <a:srgbClr val="FF0000"/>
                </a:solidFill>
                <a:ea typeface="华文楷体" panose="02010600040101010101" pitchFamily="2" charset="-122"/>
              </a:rPr>
              <a:t>不断提高计算机资源利用率</a:t>
            </a:r>
          </a:p>
          <a:p>
            <a:pPr marL="243205" indent="-243205" eaLnBrk="1" hangingPunct="1">
              <a:lnSpc>
                <a:spcPct val="80000"/>
              </a:lnSpc>
              <a:buFont typeface="Wingdings" pitchFamily="2" charset="2"/>
              <a:buNone/>
              <a:defRPr/>
            </a:pPr>
            <a:r>
              <a:rPr lang="zh-CN" altLang="en-US" sz="1800" b="1" dirty="0">
                <a:ea typeface="华文楷体" panose="02010600040101010101" pitchFamily="2" charset="-122"/>
              </a:rPr>
              <a:t>   计算机价格昂贵！从单个作业到批处理作业，以及SPOOLing，虚拟存储器和网络环境下允许所有网络用户访问文件系统和数据库系统</a:t>
            </a:r>
          </a:p>
          <a:p>
            <a:pPr marL="243205" indent="-243205" eaLnBrk="1" hangingPunct="1">
              <a:lnSpc>
                <a:spcPct val="80000"/>
              </a:lnSpc>
              <a:defRPr/>
            </a:pPr>
            <a:r>
              <a:rPr lang="zh-CN" altLang="en-US" sz="2000" b="1" dirty="0">
                <a:solidFill>
                  <a:srgbClr val="FF0000"/>
                </a:solidFill>
                <a:ea typeface="华文楷体" panose="02010600040101010101" pitchFamily="2" charset="-122"/>
              </a:rPr>
              <a:t>方便用户</a:t>
            </a:r>
          </a:p>
          <a:p>
            <a:pPr marL="243205" indent="-243205" eaLnBrk="1" hangingPunct="1">
              <a:lnSpc>
                <a:spcPct val="80000"/>
              </a:lnSpc>
              <a:buFont typeface="Wingdings" pitchFamily="2" charset="2"/>
              <a:buNone/>
              <a:defRPr/>
            </a:pPr>
            <a:r>
              <a:rPr lang="zh-CN" altLang="en-US" sz="1800" b="1" dirty="0">
                <a:ea typeface="华文楷体" panose="02010600040101010101" pitchFamily="2" charset="-122"/>
              </a:rPr>
              <a:t>    改善用户上机、调试程序时的环境</a:t>
            </a:r>
          </a:p>
          <a:p>
            <a:pPr marL="243205" indent="-243205" eaLnBrk="1" hangingPunct="1">
              <a:lnSpc>
                <a:spcPct val="80000"/>
              </a:lnSpc>
              <a:defRPr/>
            </a:pPr>
            <a:r>
              <a:rPr lang="zh-CN" altLang="en-US" sz="2000" b="1" dirty="0">
                <a:solidFill>
                  <a:srgbClr val="FF0000"/>
                </a:solidFill>
                <a:ea typeface="华文楷体" panose="02010600040101010101" pitchFamily="2" charset="-122"/>
              </a:rPr>
              <a:t>器件的不断更新换代</a:t>
            </a:r>
          </a:p>
          <a:p>
            <a:pPr marL="243205" indent="-243205" eaLnBrk="1" hangingPunct="1">
              <a:lnSpc>
                <a:spcPct val="80000"/>
              </a:lnSpc>
              <a:buFont typeface="Wingdings" pitchFamily="2" charset="2"/>
              <a:buNone/>
              <a:defRPr/>
            </a:pPr>
            <a:r>
              <a:rPr lang="zh-CN" altLang="en-US" sz="1800" b="1" dirty="0">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微电子技术的迅猛发展，推动着计算机器件的更新换代。如芯片从8位→16位  →32位→64位。存储设备从磁盘→移动硬盘→闪存盘→扫描仪等。</a:t>
            </a:r>
          </a:p>
          <a:p>
            <a:pPr marL="243205" indent="-243205" eaLnBrk="1" hangingPunct="1">
              <a:lnSpc>
                <a:spcPct val="80000"/>
              </a:lnSpc>
              <a:defRPr/>
            </a:pPr>
            <a:r>
              <a:rPr lang="zh-CN" altLang="en-US" sz="2000" b="1" dirty="0">
                <a:solidFill>
                  <a:srgbClr val="FF0000"/>
                </a:solidFill>
                <a:ea typeface="华文楷体" panose="02010600040101010101" pitchFamily="2" charset="-122"/>
              </a:rPr>
              <a:t>计算机体系结构的不断发展</a:t>
            </a:r>
          </a:p>
          <a:p>
            <a:pPr marL="243205" indent="-243205" eaLnBrk="1" hangingPunct="1">
              <a:lnSpc>
                <a:spcPct val="80000"/>
              </a:lnSpc>
              <a:buFont typeface="Wingdings" pitchFamily="2" charset="2"/>
              <a:buNone/>
              <a:defRPr/>
            </a:pPr>
            <a:r>
              <a:rPr lang="zh-CN" altLang="en-US" sz="1800" b="1" dirty="0">
                <a:ea typeface="华文楷体" panose="02010600040101010101" pitchFamily="2" charset="-122"/>
              </a:rPr>
              <a:t>     单处理机系统到多处理机系统，支持网络的网络操作系统</a:t>
            </a:r>
            <a:endParaRPr lang="en-US" altLang="zh-CN" sz="1800" b="1" dirty="0">
              <a:ea typeface="华文楷体" panose="02010600040101010101" pitchFamily="2" charset="-122"/>
            </a:endParaRPr>
          </a:p>
          <a:p>
            <a:pPr eaLnBrk="1" hangingPunct="1">
              <a:lnSpc>
                <a:spcPct val="80000"/>
              </a:lnSpc>
              <a:defRPr/>
            </a:pPr>
            <a:r>
              <a:rPr lang="zh-CN" altLang="en-US" sz="1800" b="1" dirty="0">
                <a:solidFill>
                  <a:srgbClr val="FF0000"/>
                </a:solidFill>
                <a:ea typeface="华文楷体" panose="02010600040101010101" pitchFamily="2" charset="-122"/>
              </a:rPr>
              <a:t>不断提出新的应用需求</a:t>
            </a:r>
            <a:endParaRPr lang="en-US" altLang="zh-CN" sz="1800" b="1" dirty="0">
              <a:solidFill>
                <a:srgbClr val="FF0000"/>
              </a:solidFill>
              <a:ea typeface="华文楷体" panose="02010600040101010101" pitchFamily="2" charset="-122"/>
            </a:endParaRPr>
          </a:p>
          <a:p>
            <a:pPr marL="243205" indent="-243205" eaLnBrk="1" hangingPunct="1">
              <a:lnSpc>
                <a:spcPct val="80000"/>
              </a:lnSpc>
              <a:buNone/>
              <a:defRPr/>
            </a:pPr>
            <a:r>
              <a:rPr lang="zh-CN" altLang="en-US" sz="1800" b="1" dirty="0">
                <a:ea typeface="华文楷体" panose="02010600040101010101" pitchFamily="2" charset="-122"/>
              </a:rPr>
              <a:t>     用于工业→实时</a:t>
            </a:r>
            <a:r>
              <a:rPr lang="en-US" altLang="zh-CN" sz="1800" b="1" dirty="0">
                <a:ea typeface="华文楷体" panose="02010600040101010101" pitchFamily="2" charset="-122"/>
              </a:rPr>
              <a:t>OS</a:t>
            </a:r>
            <a:r>
              <a:rPr lang="zh-CN" altLang="en-US" sz="1800" b="1" dirty="0">
                <a:ea typeface="华文楷体" panose="02010600040101010101" pitchFamily="2" charset="-122"/>
              </a:rPr>
              <a:t>；音乐、电影、玩游戏→多媒体功能；</a:t>
            </a:r>
            <a:r>
              <a:rPr lang="en-US" altLang="zh-CN" sz="1800" b="1" dirty="0">
                <a:ea typeface="华文楷体" panose="02010600040101010101" pitchFamily="2" charset="-122"/>
              </a:rPr>
              <a:t>……</a:t>
            </a:r>
            <a:endParaRPr lang="zh-CN" altLang="en-US" sz="1800" b="1" dirty="0">
              <a:ea typeface="华文楷体" panose="02010600040101010101" pitchFamily="2" charset="-122"/>
            </a:endParaRPr>
          </a:p>
        </p:txBody>
      </p:sp>
      <p:sp>
        <p:nvSpPr>
          <p:cNvPr id="26628" name="Text Box 9"/>
          <p:cNvSpPr txBox="1">
            <a:spLocks noChangeArrowheads="1"/>
          </p:cNvSpPr>
          <p:nvPr/>
        </p:nvSpPr>
        <p:spPr bwMode="auto">
          <a:xfrm>
            <a:off x="179512" y="1773238"/>
            <a:ext cx="87129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200" b="1" dirty="0">
                <a:latin typeface="华文楷体" pitchFamily="2" charset="-122"/>
                <a:ea typeface="华文楷体" pitchFamily="2" charset="-122"/>
              </a:rPr>
              <a:t>OS</a:t>
            </a:r>
            <a:r>
              <a:rPr lang="zh-CN" altLang="en-US" sz="2200" b="1" dirty="0">
                <a:latin typeface="华文楷体" pitchFamily="2" charset="-122"/>
                <a:ea typeface="华文楷体" pitchFamily="2" charset="-122"/>
              </a:rPr>
              <a:t>自</a:t>
            </a:r>
            <a:r>
              <a:rPr lang="en-US" altLang="zh-CN" sz="2200" b="1" dirty="0">
                <a:latin typeface="华文楷体" pitchFamily="2" charset="-122"/>
                <a:ea typeface="华文楷体" pitchFamily="2" charset="-122"/>
              </a:rPr>
              <a:t>20</a:t>
            </a:r>
            <a:r>
              <a:rPr lang="zh-CN" altLang="en-US" sz="2200" b="1" dirty="0">
                <a:latin typeface="华文楷体" pitchFamily="2" charset="-122"/>
                <a:ea typeface="华文楷体" pitchFamily="2" charset="-122"/>
              </a:rPr>
              <a:t>世纪</a:t>
            </a:r>
            <a:r>
              <a:rPr lang="en-US" altLang="zh-CN" sz="2200" b="1" dirty="0">
                <a:latin typeface="华文楷体" pitchFamily="2" charset="-122"/>
                <a:ea typeface="华文楷体" pitchFamily="2" charset="-122"/>
              </a:rPr>
              <a:t>50</a:t>
            </a:r>
            <a:r>
              <a:rPr lang="zh-CN" altLang="en-US" sz="2200" b="1" dirty="0">
                <a:latin typeface="华文楷体" pitchFamily="2" charset="-122"/>
                <a:ea typeface="华文楷体" pitchFamily="2" charset="-122"/>
              </a:rPr>
              <a:t>年代诞生，由原来的数十</a:t>
            </a:r>
            <a:r>
              <a:rPr lang="en-US" altLang="zh-CN" sz="2200" b="1" dirty="0">
                <a:latin typeface="华文楷体" pitchFamily="2" charset="-122"/>
                <a:ea typeface="华文楷体" pitchFamily="2" charset="-122"/>
              </a:rPr>
              <a:t>KB</a:t>
            </a:r>
            <a:r>
              <a:rPr lang="zh-CN" altLang="en-US" sz="2200" b="1" dirty="0">
                <a:latin typeface="华文楷体" pitchFamily="2" charset="-122"/>
                <a:ea typeface="华文楷体" pitchFamily="2" charset="-122"/>
              </a:rPr>
              <a:t>发展到如今的数千万行代码，其发展的主要动力主要有如下五个方面：</a:t>
            </a:r>
          </a:p>
        </p:txBody>
      </p:sp>
      <p:sp>
        <p:nvSpPr>
          <p:cNvPr id="26629" name="Rectangle 10"/>
          <p:cNvSpPr>
            <a:spLocks noChangeArrowheads="1"/>
          </p:cNvSpPr>
          <p:nvPr/>
        </p:nvSpPr>
        <p:spPr bwMode="auto">
          <a:xfrm>
            <a:off x="179388" y="1125538"/>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latin typeface="Verdana" pitchFamily="34" charset="0"/>
                <a:ea typeface="隶书" pitchFamily="49" charset="-122"/>
              </a:rPr>
              <a:t>操作系统的发展动力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animEffect transition="in" filter="wipe(up)">
                                      <p:cBhvr>
                                        <p:cTn id="7" dur="500"/>
                                        <p:tgtEl>
                                          <p:spTgt spid="430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012">
                                            <p:txEl>
                                              <p:pRg st="1" end="1"/>
                                            </p:txEl>
                                          </p:spTgt>
                                        </p:tgtEl>
                                        <p:attrNameLst>
                                          <p:attrName>style.visibility</p:attrName>
                                        </p:attrNameLst>
                                      </p:cBhvr>
                                      <p:to>
                                        <p:strVal val="visible"/>
                                      </p:to>
                                    </p:set>
                                    <p:animEffect transition="in" filter="wipe(up)">
                                      <p:cBhvr>
                                        <p:cTn id="12" dur="500"/>
                                        <p:tgtEl>
                                          <p:spTgt spid="430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12">
                                            <p:txEl>
                                              <p:pRg st="2" end="2"/>
                                            </p:txEl>
                                          </p:spTgt>
                                        </p:tgtEl>
                                        <p:attrNameLst>
                                          <p:attrName>style.visibility</p:attrName>
                                        </p:attrNameLst>
                                      </p:cBhvr>
                                      <p:to>
                                        <p:strVal val="visible"/>
                                      </p:to>
                                    </p:set>
                                    <p:animEffect transition="in" filter="wipe(up)">
                                      <p:cBhvr>
                                        <p:cTn id="17" dur="500"/>
                                        <p:tgtEl>
                                          <p:spTgt spid="4301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3012">
                                            <p:txEl>
                                              <p:pRg st="3" end="3"/>
                                            </p:txEl>
                                          </p:spTgt>
                                        </p:tgtEl>
                                        <p:attrNameLst>
                                          <p:attrName>style.visibility</p:attrName>
                                        </p:attrNameLst>
                                      </p:cBhvr>
                                      <p:to>
                                        <p:strVal val="visible"/>
                                      </p:to>
                                    </p:set>
                                    <p:animEffect transition="in" filter="wipe(up)">
                                      <p:cBhvr>
                                        <p:cTn id="22" dur="500"/>
                                        <p:tgtEl>
                                          <p:spTgt spid="4301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3012">
                                            <p:txEl>
                                              <p:pRg st="4" end="4"/>
                                            </p:txEl>
                                          </p:spTgt>
                                        </p:tgtEl>
                                        <p:attrNameLst>
                                          <p:attrName>style.visibility</p:attrName>
                                        </p:attrNameLst>
                                      </p:cBhvr>
                                      <p:to>
                                        <p:strVal val="visible"/>
                                      </p:to>
                                    </p:set>
                                    <p:animEffect transition="in" filter="wipe(up)">
                                      <p:cBhvr>
                                        <p:cTn id="27" dur="500"/>
                                        <p:tgtEl>
                                          <p:spTgt spid="4301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012">
                                            <p:txEl>
                                              <p:pRg st="5" end="5"/>
                                            </p:txEl>
                                          </p:spTgt>
                                        </p:tgtEl>
                                        <p:attrNameLst>
                                          <p:attrName>style.visibility</p:attrName>
                                        </p:attrNameLst>
                                      </p:cBhvr>
                                      <p:to>
                                        <p:strVal val="visible"/>
                                      </p:to>
                                    </p:set>
                                    <p:animEffect transition="in" filter="wipe(up)">
                                      <p:cBhvr>
                                        <p:cTn id="32" dur="500"/>
                                        <p:tgtEl>
                                          <p:spTgt spid="4301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012">
                                            <p:txEl>
                                              <p:pRg st="6" end="6"/>
                                            </p:txEl>
                                          </p:spTgt>
                                        </p:tgtEl>
                                        <p:attrNameLst>
                                          <p:attrName>style.visibility</p:attrName>
                                        </p:attrNameLst>
                                      </p:cBhvr>
                                      <p:to>
                                        <p:strVal val="visible"/>
                                      </p:to>
                                    </p:set>
                                    <p:animEffect transition="in" filter="wipe(up)">
                                      <p:cBhvr>
                                        <p:cTn id="37" dur="500"/>
                                        <p:tgtEl>
                                          <p:spTgt spid="4301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3012">
                                            <p:txEl>
                                              <p:pRg st="7" end="7"/>
                                            </p:txEl>
                                          </p:spTgt>
                                        </p:tgtEl>
                                        <p:attrNameLst>
                                          <p:attrName>style.visibility</p:attrName>
                                        </p:attrNameLst>
                                      </p:cBhvr>
                                      <p:to>
                                        <p:strVal val="visible"/>
                                      </p:to>
                                    </p:set>
                                    <p:animEffect transition="in" filter="wipe(up)">
                                      <p:cBhvr>
                                        <p:cTn id="42" dur="500"/>
                                        <p:tgtEl>
                                          <p:spTgt spid="43012">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012">
                                            <p:txEl>
                                              <p:pRg st="8" end="8"/>
                                            </p:txEl>
                                          </p:spTgt>
                                        </p:tgtEl>
                                        <p:attrNameLst>
                                          <p:attrName>style.visibility</p:attrName>
                                        </p:attrNameLst>
                                      </p:cBhvr>
                                      <p:to>
                                        <p:strVal val="visible"/>
                                      </p:to>
                                    </p:set>
                                    <p:animEffect transition="in" filter="wipe(up)">
                                      <p:cBhvr>
                                        <p:cTn id="47" dur="500"/>
                                        <p:tgtEl>
                                          <p:spTgt spid="430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3012">
                                            <p:txEl>
                                              <p:pRg st="9" end="9"/>
                                            </p:txEl>
                                          </p:spTgt>
                                        </p:tgtEl>
                                        <p:attrNameLst>
                                          <p:attrName>style.visibility</p:attrName>
                                        </p:attrNameLst>
                                      </p:cBhvr>
                                      <p:to>
                                        <p:strVal val="visible"/>
                                      </p:to>
                                    </p:set>
                                    <p:animEffect transition="in" filter="wipe(up)">
                                      <p:cBhvr>
                                        <p:cTn id="52" dur="500"/>
                                        <p:tgtEl>
                                          <p:spTgt spid="430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操作系统是现代计算机系统不可缺少的组成部分，是为了提高计算机的（        ）和方便用户使用计算机而配备的一种系统软件。 </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速度</a:t>
            </a: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利用率</a:t>
            </a: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灵活性</a:t>
            </a: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兼容性</a:t>
            </a: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dirty="0">
                <a:ln>
                  <a:noFill/>
                </a:ln>
                <a:solidFill>
                  <a:srgbClr val="FFFFFF"/>
                </a:solidFill>
                <a:effectLst/>
                <a:latin typeface="Microsoft Yahei"/>
                <a:ea typeface="Microsoft Yahei"/>
                <a:sym typeface="Microsoft Yahei"/>
              </a:rPr>
              <a:t>B</a:t>
            </a:r>
            <a:endParaRPr kumimoji="0" lang="zh-CN" altLang="en-US" sz="1600" b="0" i="0" u="none" strike="noStrike" cap="none" normalizeH="0" baseline="0" dirty="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30144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操作系统是对（        ）进行管理的软件</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软件</a:t>
            </a: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硬件</a:t>
            </a: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计算机资源</a:t>
            </a: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应用程序</a:t>
            </a: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93854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操作系统是一种（        ）</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通用软件</a:t>
            </a: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系统软件</a:t>
            </a: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应用软件</a:t>
            </a: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软件包</a:t>
            </a: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923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本课程的任课老师为（     ）</a:t>
            </a:r>
          </a:p>
        </p:txBody>
      </p:sp>
      <p:sp>
        <p:nvSpPr>
          <p:cNvPr id="6" name="TextBox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王光辉</a:t>
            </a:r>
          </a:p>
        </p:txBody>
      </p:sp>
      <p:sp>
        <p:nvSpPr>
          <p:cNvPr id="7" name="TextBox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赵辉</a:t>
            </a:r>
          </a:p>
        </p:txBody>
      </p:sp>
      <p:sp>
        <p:nvSpPr>
          <p:cNvPr id="8" name="TextBox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赵龑骧</a:t>
            </a:r>
          </a:p>
        </p:txBody>
      </p:sp>
      <p:sp>
        <p:nvSpPr>
          <p:cNvPr id="9" name="TextBox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孙琳</a:t>
            </a: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9648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若把操作系统看作计算机系统资源的管理者，下列的（        ）不属于操作系统所管理的资源</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程序</a:t>
            </a: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内存</a:t>
            </a: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CPU</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中断</a:t>
            </a: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87317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1861939"/>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操作系统的基本功能包括</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1]</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管理、</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2]</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管理、</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3]</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管理、</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4]</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管理。除此之外还为用户使用操作系统提供了用户接口</a:t>
            </a:r>
          </a:p>
        </p:txBody>
      </p:sp>
      <p:sp>
        <p:nvSpPr>
          <p:cNvPr id="4" name="圆角矩形 3"/>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rgbClr val="FFFFFF"/>
                </a:solidFill>
                <a:effectLst/>
                <a:latin typeface="Microsoft Yahei"/>
                <a:ea typeface="Microsoft Yahei"/>
                <a:sym typeface="Microsoft Yahei"/>
              </a:rPr>
              <a:t>作答</a:t>
            </a:r>
          </a:p>
        </p:txBody>
      </p:sp>
      <p:sp>
        <p:nvSpPr>
          <p:cNvPr id="10" name="矩形 9"/>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200" b="0" i="0" u="none" strike="noStrike" cap="none" normalizeH="0" baseline="0">
                <a:ln>
                  <a:noFill/>
                </a:ln>
                <a:solidFill>
                  <a:srgbClr val="F84F41"/>
                </a:solidFill>
                <a:effectLst/>
                <a:latin typeface="Microsoft Yahei"/>
                <a:ea typeface="Microsoft Yahei"/>
                <a:sym typeface="Microsoft Yahei"/>
              </a:rPr>
              <a:t>正常使用填空题需</a:t>
            </a:r>
            <a:r>
              <a:rPr kumimoji="0" lang="en-US" altLang="zh-CN" sz="1200" b="0" i="0" u="none" strike="noStrike" cap="none" normalizeH="0" baseline="0">
                <a:ln>
                  <a:noFill/>
                </a:ln>
                <a:solidFill>
                  <a:srgbClr val="F84F41"/>
                </a:solidFill>
                <a:effectLst/>
                <a:latin typeface="Microsoft Yahei"/>
                <a:ea typeface="Microsoft Yahei"/>
                <a:sym typeface="Microsoft Yahei"/>
              </a:rPr>
              <a:t>3.0</a:t>
            </a:r>
            <a:r>
              <a:rPr kumimoji="0" lang="zh-CN" altLang="en-US" sz="1200" b="0" i="0" u="none" strike="noStrike" cap="none" normalizeH="0" baseline="0">
                <a:ln>
                  <a:noFill/>
                </a:ln>
                <a:solidFill>
                  <a:srgbClr val="F84F41"/>
                </a:solidFill>
                <a:effectLst/>
                <a:latin typeface="Microsoft Yahei"/>
                <a:ea typeface="Microsoft Yahei"/>
                <a:sym typeface="Microsoft Yahei"/>
              </a:rPr>
              <a:t>以上版本雨课堂</a:t>
            </a:r>
          </a:p>
        </p:txBody>
      </p:sp>
      <p:grpSp>
        <p:nvGrpSpPr>
          <p:cNvPr id="9" name="组合 8"/>
          <p:cNvGrpSpPr/>
          <p:nvPr>
            <p:custDataLst>
              <p:tags r:id="rId5"/>
            </p:custDataLst>
          </p:nvPr>
        </p:nvGrpSpPr>
        <p:grpSpPr>
          <a:xfrm>
            <a:off x="0" y="0"/>
            <a:ext cx="9144000" cy="635000"/>
            <a:chOff x="0" y="0"/>
            <a:chExt cx="9144000" cy="635000"/>
          </a:xfrm>
        </p:grpSpPr>
        <p:sp>
          <p:nvSpPr>
            <p:cNvPr id="5"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填空题</a:t>
              </a: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4</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072099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noChangeArrowheads="1"/>
          </p:cNvSpPr>
          <p:nvPr>
            <p:ph idx="4294967295"/>
          </p:nvPr>
        </p:nvSpPr>
        <p:spPr>
          <a:xfrm>
            <a:off x="1557338" y="1493093"/>
            <a:ext cx="7191375" cy="3952131"/>
          </a:xfrm>
        </p:spPr>
        <p:txBody>
          <a:bodyPr/>
          <a:lstStyle/>
          <a:p>
            <a:pPr eaLnBrk="1" hangingPunct="1"/>
            <a:r>
              <a:rPr lang="zh-CN" altLang="en-US" sz="3700" b="1" dirty="0">
                <a:ea typeface="隶书" pitchFamily="49" charset="-122"/>
              </a:rPr>
              <a:t>1.1 操作系统的目标和作用</a:t>
            </a:r>
          </a:p>
          <a:p>
            <a:pPr eaLnBrk="1" hangingPunct="1"/>
            <a:r>
              <a:rPr lang="zh-CN" altLang="en-US" sz="3700" b="1" dirty="0">
                <a:solidFill>
                  <a:srgbClr val="FF0000"/>
                </a:solidFill>
                <a:ea typeface="隶书" pitchFamily="49" charset="-122"/>
              </a:rPr>
              <a:t>1.2 操作系统的发展过程</a:t>
            </a:r>
          </a:p>
          <a:p>
            <a:pPr eaLnBrk="1" hangingPunct="1"/>
            <a:r>
              <a:rPr lang="zh-CN" altLang="en-US" sz="3700" b="1" dirty="0">
                <a:ea typeface="隶书" pitchFamily="49" charset="-122"/>
              </a:rPr>
              <a:t>1.3 操作系统的基本特性</a:t>
            </a:r>
          </a:p>
          <a:p>
            <a:pPr eaLnBrk="1" hangingPunct="1"/>
            <a:r>
              <a:rPr lang="zh-CN" altLang="en-US" sz="3700" b="1" dirty="0">
                <a:ea typeface="隶书" pitchFamily="49" charset="-122"/>
              </a:rPr>
              <a:t>1.4 操作系统的主要功能</a:t>
            </a:r>
          </a:p>
          <a:p>
            <a:pPr eaLnBrk="1" hangingPunct="1"/>
            <a:r>
              <a:rPr lang="zh-CN" altLang="en-US" sz="3700" b="1" dirty="0">
                <a:ea typeface="隶书" pitchFamily="49" charset="-122"/>
              </a:rPr>
              <a:t>1.5 操作系统的结构设计</a:t>
            </a:r>
          </a:p>
        </p:txBody>
      </p:sp>
      <p:sp>
        <p:nvSpPr>
          <p:cNvPr id="30723" name="标题 3"/>
          <p:cNvSpPr>
            <a:spLocks noGrp="1" noChangeArrowheads="1"/>
          </p:cNvSpPr>
          <p:nvPr>
            <p:ph type="title" idx="4294967295"/>
          </p:nvPr>
        </p:nvSpPr>
        <p:spPr/>
        <p:txBody>
          <a:bodyPr lIns="0" rIns="0" bIns="0" anchor="b"/>
          <a:lstStyle/>
          <a:p>
            <a:pPr eaLnBrk="1" hangingPunct="1"/>
            <a:r>
              <a:rPr lang="zh-CN" altLang="zh-CN">
                <a:latin typeface="隶书" pitchFamily="49" charset="-122"/>
              </a:rPr>
              <a:t>第一章   操作系统引论</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idx="4294967295"/>
          </p:nvPr>
        </p:nvSpPr>
        <p:spPr/>
        <p:txBody>
          <a:bodyPr lIns="0" rIns="0" bIns="0" anchor="b"/>
          <a:lstStyle/>
          <a:p>
            <a:pPr eaLnBrk="1" hangingPunct="1"/>
            <a:r>
              <a:rPr lang="zh-CN" altLang="zh-CN"/>
              <a:t>操作系统的发展过程</a:t>
            </a:r>
          </a:p>
        </p:txBody>
      </p:sp>
      <p:sp>
        <p:nvSpPr>
          <p:cNvPr id="19460" name="内容占位符 2"/>
          <p:cNvSpPr>
            <a:spLocks noGrp="1" noChangeArrowheads="1"/>
          </p:cNvSpPr>
          <p:nvPr>
            <p:ph idx="4294967295"/>
          </p:nvPr>
        </p:nvSpPr>
        <p:spPr>
          <a:xfrm>
            <a:off x="500063" y="2924175"/>
            <a:ext cx="8229600" cy="2590800"/>
          </a:xfrm>
        </p:spPr>
        <p:txBody>
          <a:bodyPr/>
          <a:lstStyle/>
          <a:p>
            <a:pPr eaLnBrk="1" hangingPunct="1"/>
            <a:r>
              <a:rPr lang="zh-CN" altLang="en-US" b="1">
                <a:ea typeface="华文楷体" pitchFamily="2" charset="-122"/>
              </a:rPr>
              <a:t>无操作系统的计算机系统</a:t>
            </a:r>
          </a:p>
          <a:p>
            <a:pPr eaLnBrk="1" hangingPunct="1"/>
            <a:r>
              <a:rPr lang="zh-CN" altLang="en-US" b="1">
                <a:ea typeface="华文楷体" pitchFamily="2" charset="-122"/>
              </a:rPr>
              <a:t>单道批处理系统</a:t>
            </a:r>
          </a:p>
          <a:p>
            <a:pPr eaLnBrk="1" hangingPunct="1"/>
            <a:r>
              <a:rPr lang="zh-CN" altLang="en-US" b="1">
                <a:ea typeface="华文楷体" pitchFamily="2" charset="-122"/>
              </a:rPr>
              <a:t>多道批处理系统</a:t>
            </a:r>
          </a:p>
          <a:p>
            <a:pPr eaLnBrk="1" hangingPunct="1"/>
            <a:r>
              <a:rPr lang="zh-CN" altLang="en-US" b="1">
                <a:ea typeface="华文楷体" pitchFamily="2" charset="-122"/>
              </a:rPr>
              <a:t>分时系统</a:t>
            </a:r>
          </a:p>
          <a:p>
            <a:pPr eaLnBrk="1" hangingPunct="1"/>
            <a:r>
              <a:rPr lang="zh-CN" altLang="en-US" b="1">
                <a:ea typeface="华文楷体" pitchFamily="2" charset="-122"/>
              </a:rPr>
              <a:t>实时系统</a:t>
            </a:r>
          </a:p>
        </p:txBody>
      </p:sp>
      <p:sp>
        <p:nvSpPr>
          <p:cNvPr id="19461" name="Text Box 6"/>
          <p:cNvSpPr txBox="1">
            <a:spLocks noChangeArrowheads="1"/>
          </p:cNvSpPr>
          <p:nvPr/>
        </p:nvSpPr>
        <p:spPr bwMode="auto">
          <a:xfrm>
            <a:off x="107950" y="1341438"/>
            <a:ext cx="88582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12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800" b="1">
                <a:ea typeface="华文楷体" pitchFamily="2" charset="-122"/>
              </a:rPr>
              <a:t>操作系统的发展随着计算机硬件、应用软件的发展而发展。发展的宗旨并未改变，依然是充分利用硬件，提供更好的服务。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9460">
                                            <p:txEl>
                                              <p:pRg st="0" end="0"/>
                                            </p:txEl>
                                          </p:spTgt>
                                        </p:tgtEl>
                                        <p:attrNameLst>
                                          <p:attrName>style.visibility</p:attrName>
                                        </p:attrNameLst>
                                      </p:cBhvr>
                                      <p:to>
                                        <p:strVal val="visible"/>
                                      </p:to>
                                    </p:set>
                                    <p:anim calcmode="lin" valueType="num">
                                      <p:cBhvr additive="base">
                                        <p:cTn id="11" dur="500" fill="hold"/>
                                        <p:tgtEl>
                                          <p:spTgt spid="1946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9460">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9460">
                                            <p:txEl>
                                              <p:pRg st="1" end="1"/>
                                            </p:txEl>
                                          </p:spTgt>
                                        </p:tgtEl>
                                        <p:attrNameLst>
                                          <p:attrName>style.visibility</p:attrName>
                                        </p:attrNameLst>
                                      </p:cBhvr>
                                      <p:to>
                                        <p:strVal val="visible"/>
                                      </p:to>
                                    </p:set>
                                    <p:anim calcmode="lin" valueType="num">
                                      <p:cBhvr additive="base">
                                        <p:cTn id="16" dur="500" fill="hold"/>
                                        <p:tgtEl>
                                          <p:spTgt spid="19460">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9460">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9460">
                                            <p:txEl>
                                              <p:pRg st="2" end="2"/>
                                            </p:txEl>
                                          </p:spTgt>
                                        </p:tgtEl>
                                        <p:attrNameLst>
                                          <p:attrName>style.visibility</p:attrName>
                                        </p:attrNameLst>
                                      </p:cBhvr>
                                      <p:to>
                                        <p:strVal val="visible"/>
                                      </p:to>
                                    </p:set>
                                    <p:anim calcmode="lin" valueType="num">
                                      <p:cBhvr additive="base">
                                        <p:cTn id="21" dur="500" fill="hold"/>
                                        <p:tgtEl>
                                          <p:spTgt spid="19460">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9460">
                                            <p:txEl>
                                              <p:pRg st="2" end="2"/>
                                            </p:txEl>
                                          </p:spTgt>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19460">
                                            <p:txEl>
                                              <p:pRg st="3" end="3"/>
                                            </p:txEl>
                                          </p:spTgt>
                                        </p:tgtEl>
                                        <p:attrNameLst>
                                          <p:attrName>style.visibility</p:attrName>
                                        </p:attrNameLst>
                                      </p:cBhvr>
                                      <p:to>
                                        <p:strVal val="visible"/>
                                      </p:to>
                                    </p:set>
                                    <p:anim calcmode="lin" valueType="num">
                                      <p:cBhvr additive="base">
                                        <p:cTn id="26" dur="500" fill="hold"/>
                                        <p:tgtEl>
                                          <p:spTgt spid="19460">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9460">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withGroup">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19460">
                                            <p:txEl>
                                              <p:pRg st="4" end="4"/>
                                            </p:txEl>
                                          </p:spTgt>
                                        </p:tgtEl>
                                        <p:attrNameLst>
                                          <p:attrName>style.visibility</p:attrName>
                                        </p:attrNameLst>
                                      </p:cBhvr>
                                      <p:to>
                                        <p:strVal val="visible"/>
                                      </p:to>
                                    </p:set>
                                    <p:anim calcmode="lin" valueType="num">
                                      <p:cBhvr additive="base">
                                        <p:cTn id="31" dur="500" fill="hold"/>
                                        <p:tgtEl>
                                          <p:spTgt spid="1946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46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457200" y="981075"/>
            <a:ext cx="8229600" cy="495300"/>
          </a:xfrm>
        </p:spPr>
        <p:txBody>
          <a:bodyPr lIns="0" rIns="0" bIns="0" anchor="b"/>
          <a:lstStyle/>
          <a:p>
            <a:pPr eaLnBrk="1" hangingPunct="1"/>
            <a:r>
              <a:rPr lang="zh-CN" altLang="en-US" sz="3600" dirty="0">
                <a:latin typeface="华文楷体" pitchFamily="2" charset="-122"/>
                <a:ea typeface="华文楷体" pitchFamily="2" charset="-122"/>
              </a:rPr>
              <a:t>人</a:t>
            </a:r>
            <a:r>
              <a:rPr lang="zh-CN" altLang="zh-CN" sz="3600" dirty="0">
                <a:latin typeface="华文楷体" pitchFamily="2" charset="-122"/>
                <a:ea typeface="华文楷体" pitchFamily="2" charset="-122"/>
              </a:rPr>
              <a:t>工操作阶段</a:t>
            </a:r>
          </a:p>
        </p:txBody>
      </p:sp>
      <p:sp>
        <p:nvSpPr>
          <p:cNvPr id="33795" name="Text Box 4"/>
          <p:cNvSpPr txBox="1">
            <a:spLocks noChangeArrowheads="1"/>
          </p:cNvSpPr>
          <p:nvPr/>
        </p:nvSpPr>
        <p:spPr bwMode="auto">
          <a:xfrm>
            <a:off x="323850" y="1484313"/>
            <a:ext cx="86058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200" b="1">
                <a:latin typeface="Times New Roman" pitchFamily="18" charset="0"/>
                <a:ea typeface="华文楷体" pitchFamily="2" charset="-122"/>
                <a:cs typeface="Times New Roman" pitchFamily="18" charset="0"/>
              </a:rPr>
              <a:t>第二台电子管计算机和第一台通用计算机</a:t>
            </a:r>
            <a:r>
              <a:rPr lang="en-US" altLang="zh-CN" sz="2200" b="1">
                <a:latin typeface="Times New Roman" pitchFamily="18" charset="0"/>
                <a:ea typeface="华文楷体" pitchFamily="2" charset="-122"/>
                <a:cs typeface="Times New Roman" pitchFamily="18" charset="0"/>
              </a:rPr>
              <a:t>ENIAC</a:t>
            </a:r>
            <a:r>
              <a:rPr lang="zh-CN" altLang="en-US" sz="2200" b="1">
                <a:latin typeface="Times New Roman" pitchFamily="18" charset="0"/>
                <a:ea typeface="华文楷体" pitchFamily="2" charset="-122"/>
                <a:cs typeface="Times New Roman" pitchFamily="18" charset="0"/>
              </a:rPr>
              <a:t>，</a:t>
            </a:r>
            <a:r>
              <a:rPr lang="en-US" altLang="zh-CN" sz="2200" b="1">
                <a:latin typeface="Times New Roman" pitchFamily="18" charset="0"/>
                <a:ea typeface="华文楷体" pitchFamily="2" charset="-122"/>
                <a:cs typeface="Times New Roman" pitchFamily="18" charset="0"/>
              </a:rPr>
              <a:t>1946</a:t>
            </a:r>
            <a:r>
              <a:rPr lang="zh-CN" altLang="en-US" sz="2200" b="1">
                <a:latin typeface="Times New Roman" pitchFamily="18" charset="0"/>
                <a:ea typeface="华文楷体" pitchFamily="2" charset="-122"/>
                <a:cs typeface="Times New Roman" pitchFamily="18" charset="0"/>
              </a:rPr>
              <a:t>年诞生，发明者</a:t>
            </a:r>
            <a:r>
              <a:rPr lang="en-US" altLang="zh-CN" sz="2200" b="1">
                <a:latin typeface="Times New Roman" pitchFamily="18" charset="0"/>
                <a:ea typeface="华文楷体" pitchFamily="2" charset="-122"/>
                <a:cs typeface="Times New Roman" pitchFamily="18" charset="0"/>
              </a:rPr>
              <a:t>John Mauchly</a:t>
            </a:r>
            <a:r>
              <a:rPr lang="zh-CN" altLang="en-US" sz="2200" b="1">
                <a:latin typeface="Times New Roman" pitchFamily="18" charset="0"/>
                <a:ea typeface="华文楷体" pitchFamily="2" charset="-122"/>
                <a:cs typeface="Times New Roman" pitchFamily="18" charset="0"/>
              </a:rPr>
              <a:t>（约翰</a:t>
            </a:r>
            <a:r>
              <a:rPr lang="en-US" altLang="zh-CN" sz="2200" b="1">
                <a:latin typeface="Times New Roman" pitchFamily="18" charset="0"/>
                <a:ea typeface="华文楷体" pitchFamily="2" charset="-122"/>
                <a:cs typeface="Times New Roman" pitchFamily="18" charset="0"/>
              </a:rPr>
              <a:t>.</a:t>
            </a:r>
            <a:r>
              <a:rPr lang="zh-CN" altLang="en-US" sz="2200" b="1">
                <a:latin typeface="Times New Roman" pitchFamily="18" charset="0"/>
                <a:ea typeface="华文楷体" pitchFamily="2" charset="-122"/>
                <a:cs typeface="Times New Roman" pitchFamily="18" charset="0"/>
              </a:rPr>
              <a:t>莫奇利）</a:t>
            </a:r>
            <a:r>
              <a:rPr lang="zh-CN" altLang="en-US" sz="2200">
                <a:latin typeface="Times New Roman" pitchFamily="18" charset="0"/>
                <a:ea typeface="华文楷体" pitchFamily="2" charset="-122"/>
                <a:cs typeface="Times New Roman" pitchFamily="18" charset="0"/>
              </a:rPr>
              <a:t>。</a:t>
            </a:r>
            <a:r>
              <a:rPr lang="zh-CN" altLang="en-US" sz="2200" b="1">
                <a:latin typeface="Times New Roman" pitchFamily="18" charset="0"/>
                <a:ea typeface="华文楷体" pitchFamily="2" charset="-122"/>
                <a:cs typeface="Times New Roman" pitchFamily="18" charset="0"/>
              </a:rPr>
              <a:t>运算速度为每秒</a:t>
            </a:r>
            <a:r>
              <a:rPr lang="en-US" altLang="zh-CN" sz="2200" b="1">
                <a:latin typeface="Times New Roman" pitchFamily="18" charset="0"/>
                <a:ea typeface="华文楷体" pitchFamily="2" charset="-122"/>
                <a:cs typeface="Times New Roman" pitchFamily="18" charset="0"/>
              </a:rPr>
              <a:t>5000</a:t>
            </a:r>
            <a:r>
              <a:rPr lang="zh-CN" altLang="en-US" sz="2200" b="1">
                <a:latin typeface="Times New Roman" pitchFamily="18" charset="0"/>
                <a:ea typeface="华文楷体" pitchFamily="2" charset="-122"/>
                <a:cs typeface="Times New Roman" pitchFamily="18" charset="0"/>
              </a:rPr>
              <a:t>次加减运算，操作者必须用线路连接的方法手工编排程序然后连接电路。 </a:t>
            </a:r>
          </a:p>
        </p:txBody>
      </p:sp>
      <p:pic>
        <p:nvPicPr>
          <p:cNvPr id="21509" name="Picture 5" descr="ENI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58" y="3140968"/>
            <a:ext cx="3926210" cy="294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pic>
        <p:nvPicPr>
          <p:cNvPr id="71682" name="Picture 2" descr="https://timgsa.baidu.com/timg?image&amp;quality=80&amp;size=b9999_10000&amp;sec=1600012441140&amp;di=bfc98994b390d97f1e43681df6f20b50&amp;imgtype=0&amp;src=http%3A%2F%2Fimg.mp.itc.cn%2Fq_mini%2Cc_zoom%2Cw_640%2Fupload%2F20170712%2F1176516eacee484ea4d495d5b9515d93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656" y="3185370"/>
            <a:ext cx="4258816" cy="2901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diamond(in)">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1682"/>
                                        </p:tgtEl>
                                        <p:attrNameLst>
                                          <p:attrName>style.visibility</p:attrName>
                                        </p:attrNameLst>
                                      </p:cBhvr>
                                      <p:to>
                                        <p:strVal val="visible"/>
                                      </p:to>
                                    </p:set>
                                    <p:animEffect transition="in" filter="circle(in)">
                                      <p:cBhvr>
                                        <p:cTn id="12"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164559" y="1340768"/>
            <a:ext cx="46801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latin typeface="Times New Roman" pitchFamily="18" charset="0"/>
                <a:cs typeface="Times New Roman" pitchFamily="18" charset="0"/>
              </a:rPr>
              <a:t>第一台计算机：</a:t>
            </a:r>
            <a:r>
              <a:rPr lang="en-US" altLang="zh-CN" sz="2400" b="1">
                <a:latin typeface="Times New Roman" pitchFamily="18" charset="0"/>
                <a:ea typeface="Tahoma" pitchFamily="34" charset="0"/>
                <a:cs typeface="Times New Roman" pitchFamily="18" charset="0"/>
              </a:rPr>
              <a:t> ABC</a:t>
            </a:r>
            <a:r>
              <a:rPr lang="zh-CN" altLang="en-US" sz="2400" b="1">
                <a:latin typeface="Times New Roman" pitchFamily="18" charset="0"/>
                <a:cs typeface="Times New Roman" pitchFamily="18" charset="0"/>
              </a:rPr>
              <a:t>计算机（阿塔纳索夫</a:t>
            </a:r>
            <a:r>
              <a:rPr lang="en-US" altLang="zh-CN" sz="2400" b="1">
                <a:latin typeface="Times New Roman" pitchFamily="18" charset="0"/>
                <a:ea typeface="Tahoma" pitchFamily="34" charset="0"/>
                <a:cs typeface="Times New Roman" pitchFamily="18" charset="0"/>
              </a:rPr>
              <a:t>-</a:t>
            </a:r>
            <a:r>
              <a:rPr lang="zh-CN" altLang="en-US" sz="2400" b="1">
                <a:latin typeface="Times New Roman" pitchFamily="18" charset="0"/>
                <a:cs typeface="Times New Roman" pitchFamily="18" charset="0"/>
              </a:rPr>
              <a:t>贝瑞计算机</a:t>
            </a:r>
            <a:r>
              <a:rPr lang="en-US" altLang="zh-CN" sz="2400" b="1">
                <a:latin typeface="Times New Roman" pitchFamily="18" charset="0"/>
                <a:ea typeface="Tahoma" pitchFamily="34" charset="0"/>
                <a:cs typeface="Times New Roman" pitchFamily="18" charset="0"/>
              </a:rPr>
              <a:t>Atanasoff–Berry Computer</a:t>
            </a:r>
            <a:r>
              <a:rPr lang="zh-CN" altLang="en-US" sz="2400" b="1">
                <a:latin typeface="Times New Roman" pitchFamily="18" charset="0"/>
                <a:cs typeface="Times New Roman" pitchFamily="18" charset="0"/>
              </a:rPr>
              <a:t>），发明者约翰</a:t>
            </a:r>
            <a:r>
              <a:rPr lang="en-US" altLang="zh-CN" sz="2400" b="1">
                <a:latin typeface="Times New Roman" pitchFamily="18" charset="0"/>
                <a:ea typeface="Tahoma" pitchFamily="34" charset="0"/>
                <a:cs typeface="Times New Roman" pitchFamily="18" charset="0"/>
              </a:rPr>
              <a:t>·</a:t>
            </a:r>
            <a:r>
              <a:rPr lang="zh-CN" altLang="en-US" sz="2400" b="1">
                <a:latin typeface="Times New Roman" pitchFamily="18" charset="0"/>
                <a:cs typeface="Times New Roman" pitchFamily="18" charset="0"/>
              </a:rPr>
              <a:t>文森特</a:t>
            </a:r>
            <a:r>
              <a:rPr lang="en-US" altLang="zh-CN" sz="2400" b="1">
                <a:latin typeface="Times New Roman" pitchFamily="18" charset="0"/>
                <a:ea typeface="Tahoma" pitchFamily="34" charset="0"/>
                <a:cs typeface="Times New Roman" pitchFamily="18" charset="0"/>
              </a:rPr>
              <a:t>·</a:t>
            </a:r>
            <a:r>
              <a:rPr lang="zh-CN" altLang="en-US" sz="2400" b="1">
                <a:latin typeface="Times New Roman" pitchFamily="18" charset="0"/>
                <a:cs typeface="Times New Roman" pitchFamily="18" charset="0"/>
              </a:rPr>
              <a:t>阿塔纳索夫。</a:t>
            </a:r>
            <a:r>
              <a:rPr lang="en-US" altLang="zh-CN" sz="2400" b="1">
                <a:latin typeface="Times New Roman" pitchFamily="18" charset="0"/>
                <a:ea typeface="Tahoma" pitchFamily="34" charset="0"/>
                <a:cs typeface="Times New Roman" pitchFamily="18" charset="0"/>
              </a:rPr>
              <a:t>1937</a:t>
            </a:r>
            <a:r>
              <a:rPr lang="zh-CN" altLang="en-US" sz="2400" b="1">
                <a:latin typeface="Times New Roman" pitchFamily="18" charset="0"/>
                <a:cs typeface="Times New Roman" pitchFamily="18" charset="0"/>
              </a:rPr>
              <a:t>年设计，不可编程，仅仅设计用于求解线性方程组，并在</a:t>
            </a:r>
            <a:r>
              <a:rPr lang="en-US" altLang="zh-CN" sz="2400" b="1">
                <a:latin typeface="Times New Roman" pitchFamily="18" charset="0"/>
                <a:ea typeface="Tahoma" pitchFamily="34" charset="0"/>
                <a:cs typeface="Times New Roman" pitchFamily="18" charset="0"/>
              </a:rPr>
              <a:t>1942</a:t>
            </a:r>
            <a:r>
              <a:rPr lang="zh-CN" altLang="en-US" sz="2400" b="1">
                <a:latin typeface="Times New Roman" pitchFamily="18" charset="0"/>
                <a:cs typeface="Times New Roman" pitchFamily="18" charset="0"/>
              </a:rPr>
              <a:t>年成功进行了测试。</a:t>
            </a: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53541"/>
            <a:ext cx="374378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506883" y="4509120"/>
            <a:ext cx="82415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t>1973</a:t>
            </a:r>
            <a:r>
              <a:rPr lang="zh-CN" altLang="en-US" sz="2400" b="1"/>
              <a:t>年，美国联邦地方法院注销了</a:t>
            </a:r>
            <a:r>
              <a:rPr lang="en-US" altLang="zh-CN" sz="2400" b="1"/>
              <a:t>ENIAC</a:t>
            </a:r>
            <a:r>
              <a:rPr lang="zh-CN" altLang="en-US" sz="2400" b="1"/>
              <a:t>的专利，并得出结论：</a:t>
            </a:r>
            <a:r>
              <a:rPr lang="en-US" altLang="zh-CN" sz="2400" b="1"/>
              <a:t>ENIAC</a:t>
            </a:r>
            <a:r>
              <a:rPr lang="zh-CN" altLang="en-US" sz="2400" b="1"/>
              <a:t>的发明者从阿塔纳索夫那里继承了电子数字计算机的主要构件思想。</a:t>
            </a:r>
            <a:endParaRPr lang="zh-CN" altLang="en-US" sz="2400" b="1">
              <a:latin typeface="Times New Roman" pitchFamily="18" charset="0"/>
              <a:cs typeface="Times New Roman" pitchFamily="18" charset="0"/>
            </a:endParaRPr>
          </a:p>
        </p:txBody>
      </p:sp>
    </p:spTree>
    <p:extLst>
      <p:ext uri="{BB962C8B-B14F-4D97-AF65-F5344CB8AC3E}">
        <p14:creationId xmlns:p14="http://schemas.microsoft.com/office/powerpoint/2010/main" val="704350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Rot="1" noChangeArrowheads="1"/>
          </p:cNvSpPr>
          <p:nvPr>
            <p:ph type="body" idx="4294967295"/>
          </p:nvPr>
        </p:nvSpPr>
        <p:spPr>
          <a:xfrm>
            <a:off x="467544" y="2061195"/>
            <a:ext cx="8137525" cy="3816077"/>
          </a:xfrm>
        </p:spPr>
        <p:txBody>
          <a:bodyPr/>
          <a:lstStyle/>
          <a:p>
            <a:pPr eaLnBrk="1" hangingPunct="1">
              <a:lnSpc>
                <a:spcPct val="80000"/>
              </a:lnSpc>
              <a:buFont typeface="Wingdings" pitchFamily="2" charset="2"/>
              <a:buNone/>
            </a:pPr>
            <a:r>
              <a:rPr lang="zh-CN" altLang="en-US" sz="3000" b="1" dirty="0">
                <a:solidFill>
                  <a:srgbClr val="FF0000"/>
                </a:solidFill>
                <a:latin typeface="华文楷体" pitchFamily="2" charset="-122"/>
                <a:ea typeface="华文楷体" pitchFamily="2" charset="-122"/>
              </a:rPr>
              <a:t>1. 特点：</a:t>
            </a:r>
          </a:p>
          <a:p>
            <a:pPr eaLnBrk="1" hangingPunct="1">
              <a:lnSpc>
                <a:spcPct val="80000"/>
              </a:lnSpc>
              <a:buFont typeface="Wingdings" pitchFamily="2" charset="2"/>
              <a:buNone/>
            </a:pPr>
            <a:r>
              <a:rPr lang="zh-CN" altLang="en-US" sz="2600" b="1" dirty="0">
                <a:latin typeface="华文楷体" pitchFamily="2" charset="-122"/>
                <a:ea typeface="华文楷体" pitchFamily="2" charset="-122"/>
              </a:rPr>
              <a:t>                    </a:t>
            </a:r>
            <a:r>
              <a:rPr lang="zh-CN" altLang="en-US" sz="2600" b="1" dirty="0">
                <a:latin typeface="华文楷体" pitchFamily="2" charset="-122"/>
                <a:ea typeface="华文楷体" pitchFamily="2" charset="-122"/>
                <a:sym typeface="Symbol" pitchFamily="18" charset="2"/>
              </a:rPr>
              <a:t></a:t>
            </a:r>
            <a:r>
              <a:rPr lang="zh-CN" altLang="en-US" sz="2600" b="1" dirty="0">
                <a:latin typeface="华文楷体" pitchFamily="2" charset="-122"/>
                <a:ea typeface="华文楷体" pitchFamily="2" charset="-122"/>
              </a:rPr>
              <a:t>无任何软件</a:t>
            </a:r>
          </a:p>
          <a:p>
            <a:pPr eaLnBrk="1" hangingPunct="1">
              <a:lnSpc>
                <a:spcPct val="80000"/>
              </a:lnSpc>
              <a:buFont typeface="Wingdings" pitchFamily="2" charset="2"/>
              <a:buNone/>
            </a:pPr>
            <a:r>
              <a:rPr lang="zh-CN" altLang="en-US" sz="2600" b="1" dirty="0">
                <a:latin typeface="华文楷体" pitchFamily="2" charset="-122"/>
                <a:ea typeface="华文楷体" pitchFamily="2" charset="-122"/>
              </a:rPr>
              <a:t>                    </a:t>
            </a:r>
            <a:r>
              <a:rPr lang="zh-CN" altLang="en-US" sz="2600" b="1" dirty="0">
                <a:latin typeface="华文楷体" pitchFamily="2" charset="-122"/>
                <a:ea typeface="华文楷体" pitchFamily="2" charset="-122"/>
                <a:sym typeface="Symbol" pitchFamily="18" charset="2"/>
              </a:rPr>
              <a:t> 有人工干预</a:t>
            </a:r>
          </a:p>
          <a:p>
            <a:pPr eaLnBrk="1" hangingPunct="1">
              <a:lnSpc>
                <a:spcPct val="80000"/>
              </a:lnSpc>
              <a:buFont typeface="Wingdings" pitchFamily="2" charset="2"/>
              <a:buNone/>
            </a:pPr>
            <a:endParaRPr lang="zh-CN" altLang="en-US" sz="2600" b="1" dirty="0">
              <a:latin typeface="华文楷体" pitchFamily="2" charset="-122"/>
              <a:ea typeface="华文楷体" pitchFamily="2" charset="-122"/>
              <a:sym typeface="Symbol" pitchFamily="18" charset="2"/>
            </a:endParaRPr>
          </a:p>
          <a:p>
            <a:pPr eaLnBrk="1" hangingPunct="1">
              <a:lnSpc>
                <a:spcPct val="80000"/>
              </a:lnSpc>
              <a:buFont typeface="Wingdings" pitchFamily="2" charset="2"/>
              <a:buNone/>
            </a:pPr>
            <a:r>
              <a:rPr lang="zh-CN" altLang="en-US" sz="3000" b="1" dirty="0">
                <a:solidFill>
                  <a:srgbClr val="FF0000"/>
                </a:solidFill>
                <a:latin typeface="华文楷体" pitchFamily="2" charset="-122"/>
                <a:ea typeface="华文楷体" pitchFamily="2" charset="-122"/>
              </a:rPr>
              <a:t>2. 缺点：</a:t>
            </a:r>
            <a:endParaRPr lang="en-US" altLang="zh-CN" sz="3000" b="1" dirty="0">
              <a:solidFill>
                <a:srgbClr val="FF0000"/>
              </a:solidFill>
              <a:latin typeface="华文楷体" pitchFamily="2" charset="-122"/>
              <a:ea typeface="华文楷体" pitchFamily="2" charset="-122"/>
            </a:endParaRPr>
          </a:p>
          <a:p>
            <a:pPr eaLnBrk="1" hangingPunct="1">
              <a:lnSpc>
                <a:spcPct val="80000"/>
              </a:lnSpc>
              <a:buNone/>
            </a:pPr>
            <a:r>
              <a:rPr lang="zh-CN" altLang="en-US" sz="2600" b="1" dirty="0">
                <a:latin typeface="华文楷体" pitchFamily="2" charset="-122"/>
                <a:ea typeface="华文楷体" pitchFamily="2" charset="-122"/>
                <a:sym typeface="Symbol" pitchFamily="18" charset="2"/>
              </a:rPr>
              <a:t>                     用户独占全机</a:t>
            </a:r>
          </a:p>
          <a:p>
            <a:pPr eaLnBrk="1" hangingPunct="1">
              <a:lnSpc>
                <a:spcPct val="80000"/>
              </a:lnSpc>
              <a:buNone/>
            </a:pPr>
            <a:r>
              <a:rPr lang="zh-CN" altLang="en-US" sz="2600" b="1" dirty="0">
                <a:latin typeface="华文楷体" pitchFamily="2" charset="-122"/>
                <a:ea typeface="华文楷体" pitchFamily="2" charset="-122"/>
                <a:sym typeface="Symbol" pitchFamily="18" charset="2"/>
              </a:rPr>
              <a:t>                     CPU等待人工操作。人工操作时，</a:t>
            </a:r>
            <a:r>
              <a:rPr lang="en-US" altLang="zh-CN" sz="2600" b="1" dirty="0">
                <a:latin typeface="华文楷体" pitchFamily="2" charset="-122"/>
                <a:ea typeface="华文楷体" pitchFamily="2" charset="-122"/>
                <a:sym typeface="Symbol" pitchFamily="18" charset="2"/>
              </a:rPr>
              <a:t>CPU</a:t>
            </a:r>
            <a:r>
              <a:rPr lang="zh-CN" altLang="en-US" sz="2600" b="1" dirty="0">
                <a:latin typeface="华文楷体" pitchFamily="2" charset="-122"/>
                <a:ea typeface="华文楷体" pitchFamily="2" charset="-122"/>
                <a:sym typeface="Symbol" pitchFamily="18" charset="2"/>
              </a:rPr>
              <a:t>和内存空闲</a:t>
            </a:r>
            <a:endParaRPr lang="zh-CN" altLang="en-US" sz="2600" b="1" dirty="0">
              <a:latin typeface="华文楷体" pitchFamily="2" charset="-122"/>
              <a:ea typeface="华文楷体" pitchFamily="2" charset="-122"/>
            </a:endParaRPr>
          </a:p>
        </p:txBody>
      </p:sp>
      <p:sp>
        <p:nvSpPr>
          <p:cNvPr id="35853" name="矩形 12"/>
          <p:cNvSpPr>
            <a:spLocks noChangeArrowheads="1"/>
          </p:cNvSpPr>
          <p:nvPr/>
        </p:nvSpPr>
        <p:spPr bwMode="auto">
          <a:xfrm>
            <a:off x="285750" y="857250"/>
            <a:ext cx="6786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000" b="1" dirty="0">
                <a:latin typeface="Franklin Gothic Medium" pitchFamily="34" charset="0"/>
                <a:ea typeface="隶书" pitchFamily="49" charset="-122"/>
              </a:rPr>
              <a:t>人工操作阶段的优缺点</a:t>
            </a:r>
            <a:endParaRPr lang="zh-CN" altLang="en-US" b="1" dirty="0"/>
          </a:p>
        </p:txBody>
      </p:sp>
      <p:sp>
        <p:nvSpPr>
          <p:cNvPr id="35854"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842">
                                            <p:txEl>
                                              <p:pRg st="4" end="4"/>
                                            </p:txEl>
                                          </p:spTgt>
                                        </p:tgtEl>
                                        <p:attrNameLst>
                                          <p:attrName>style.visibility</p:attrName>
                                        </p:attrNameLst>
                                      </p:cBhvr>
                                      <p:to>
                                        <p:strVal val="visible"/>
                                      </p:to>
                                    </p:set>
                                    <p:animEffect transition="in" filter="randombar(horizontal)">
                                      <p:cBhvr>
                                        <p:cTn id="7" dur="500"/>
                                        <p:tgtEl>
                                          <p:spTgt spid="35842">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5842">
                                            <p:txEl>
                                              <p:pRg st="5" end="5"/>
                                            </p:txEl>
                                          </p:spTgt>
                                        </p:tgtEl>
                                        <p:attrNameLst>
                                          <p:attrName>style.visibility</p:attrName>
                                        </p:attrNameLst>
                                      </p:cBhvr>
                                      <p:to>
                                        <p:strVal val="visible"/>
                                      </p:to>
                                    </p:set>
                                    <p:animEffect transition="in" filter="randombar(horizontal)">
                                      <p:cBhvr>
                                        <p:cTn id="10" dur="500"/>
                                        <p:tgtEl>
                                          <p:spTgt spid="35842">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animEffect transition="in" filter="randombar(horizontal)">
                                      <p:cBhvr>
                                        <p:cTn id="13" dur="500"/>
                                        <p:tgtEl>
                                          <p:spTgt spid="358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Rot="1" noChangeArrowheads="1"/>
          </p:cNvSpPr>
          <p:nvPr>
            <p:ph type="body" idx="4294967295"/>
          </p:nvPr>
        </p:nvSpPr>
        <p:spPr>
          <a:xfrm>
            <a:off x="611188" y="1628775"/>
            <a:ext cx="8229600" cy="1368425"/>
          </a:xfrm>
        </p:spPr>
        <p:txBody>
          <a:bodyPr/>
          <a:lstStyle/>
          <a:p>
            <a:pPr marL="0" indent="0" eaLnBrk="1" hangingPunct="1">
              <a:lnSpc>
                <a:spcPct val="80000"/>
              </a:lnSpc>
              <a:buFont typeface="Wingdings" pitchFamily="2" charset="2"/>
              <a:buNone/>
            </a:pPr>
            <a:r>
              <a:rPr lang="zh-CN" altLang="en-US" sz="2300" dirty="0"/>
              <a:t>     </a:t>
            </a:r>
            <a:r>
              <a:rPr lang="zh-CN" altLang="en-US" sz="2000" b="1" dirty="0">
                <a:latin typeface="华文楷体" pitchFamily="2" charset="-122"/>
                <a:ea typeface="华文楷体" pitchFamily="2" charset="-122"/>
              </a:rPr>
              <a:t>20世纪50年代末出现了脱机输入/输出（Off-Line  I/O）技术。该技术是事先将装有用户程序和数据的纸带（或卡片）装入纸带输入机（或卡片机），在一台外围机的控制下，把纸带（卡片）上的数据（程序）输入到磁带上。当CPU需要这些程序和数据时，再从磁带上将其高速地调入内存。</a:t>
            </a:r>
            <a:r>
              <a:rPr lang="zh-CN" altLang="en-US" sz="2300" dirty="0"/>
              <a:t>       </a:t>
            </a:r>
          </a:p>
        </p:txBody>
      </p:sp>
      <p:sp>
        <p:nvSpPr>
          <p:cNvPr id="36867" name="矩形 12"/>
          <p:cNvSpPr>
            <a:spLocks noChangeArrowheads="1"/>
          </p:cNvSpPr>
          <p:nvPr/>
        </p:nvSpPr>
        <p:spPr bwMode="auto">
          <a:xfrm>
            <a:off x="285750" y="857250"/>
            <a:ext cx="6786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000" b="1">
                <a:latin typeface="Franklin Gothic Medium" pitchFamily="34" charset="0"/>
                <a:ea typeface="隶书" pitchFamily="49" charset="-122"/>
              </a:rPr>
              <a:t>脱机输入</a:t>
            </a:r>
            <a:r>
              <a:rPr lang="en-US" altLang="zh-CN" sz="5000" b="1">
                <a:latin typeface="Franklin Gothic Medium" pitchFamily="34" charset="0"/>
                <a:ea typeface="隶书" pitchFamily="49" charset="-122"/>
              </a:rPr>
              <a:t>/</a:t>
            </a:r>
            <a:r>
              <a:rPr lang="zh-CN" altLang="en-US" sz="5000" b="1">
                <a:latin typeface="Franklin Gothic Medium" pitchFamily="34" charset="0"/>
                <a:ea typeface="隶书" pitchFamily="49" charset="-122"/>
              </a:rPr>
              <a:t>输出方式</a:t>
            </a:r>
            <a:endParaRPr lang="zh-CN" altLang="en-US" b="1"/>
          </a:p>
        </p:txBody>
      </p:sp>
      <p:sp>
        <p:nvSpPr>
          <p:cNvPr id="36868"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sp>
        <p:nvSpPr>
          <p:cNvPr id="36869" name="AutoShape 15"/>
          <p:cNvSpPr>
            <a:spLocks noChangeArrowheads="1"/>
          </p:cNvSpPr>
          <p:nvPr/>
        </p:nvSpPr>
        <p:spPr bwMode="auto">
          <a:xfrm>
            <a:off x="6083300" y="2997200"/>
            <a:ext cx="720725" cy="935038"/>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latin typeface="Franklin Gothic Book" pitchFamily="34" charset="0"/>
                <a:ea typeface="华文楷体" pitchFamily="2" charset="-122"/>
              </a:rPr>
              <a:t>磁带</a:t>
            </a:r>
          </a:p>
        </p:txBody>
      </p:sp>
      <p:sp>
        <p:nvSpPr>
          <p:cNvPr id="36870" name="AutoShape 16"/>
          <p:cNvSpPr>
            <a:spLocks noChangeArrowheads="1"/>
          </p:cNvSpPr>
          <p:nvPr/>
        </p:nvSpPr>
        <p:spPr bwMode="auto">
          <a:xfrm rot="10800000">
            <a:off x="6156325" y="5661025"/>
            <a:ext cx="1008063" cy="647700"/>
          </a:xfrm>
          <a:prstGeom prst="flowChartDocumen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r>
              <a:rPr lang="zh-CN" altLang="en-US" sz="2000" b="1">
                <a:latin typeface="Franklin Gothic Book" pitchFamily="34" charset="0"/>
                <a:ea typeface="华文楷体" pitchFamily="2" charset="-122"/>
              </a:rPr>
              <a:t>输出设备</a:t>
            </a:r>
          </a:p>
        </p:txBody>
      </p:sp>
      <p:sp>
        <p:nvSpPr>
          <p:cNvPr id="36871" name="Rectangle 17"/>
          <p:cNvSpPr>
            <a:spLocks noChangeArrowheads="1"/>
          </p:cNvSpPr>
          <p:nvPr/>
        </p:nvSpPr>
        <p:spPr bwMode="auto">
          <a:xfrm>
            <a:off x="3490913" y="3284538"/>
            <a:ext cx="1368425"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dirty="0">
                <a:latin typeface="Franklin Gothic Book" pitchFamily="34" charset="0"/>
                <a:ea typeface="华文楷体" pitchFamily="2" charset="-122"/>
              </a:rPr>
              <a:t>外围机</a:t>
            </a:r>
          </a:p>
        </p:txBody>
      </p:sp>
      <p:sp>
        <p:nvSpPr>
          <p:cNvPr id="36872" name="Rectangle 18"/>
          <p:cNvSpPr>
            <a:spLocks noChangeArrowheads="1"/>
          </p:cNvSpPr>
          <p:nvPr/>
        </p:nvSpPr>
        <p:spPr bwMode="auto">
          <a:xfrm>
            <a:off x="3563938" y="4364038"/>
            <a:ext cx="1368425"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latin typeface="Franklin Gothic Book" pitchFamily="34" charset="0"/>
                <a:ea typeface="华文楷体" pitchFamily="2" charset="-122"/>
              </a:rPr>
              <a:t>主机</a:t>
            </a:r>
          </a:p>
        </p:txBody>
      </p:sp>
      <p:sp>
        <p:nvSpPr>
          <p:cNvPr id="36873" name="AutoShape 19"/>
          <p:cNvSpPr>
            <a:spLocks noChangeArrowheads="1"/>
          </p:cNvSpPr>
          <p:nvPr/>
        </p:nvSpPr>
        <p:spPr bwMode="auto">
          <a:xfrm>
            <a:off x="6156325" y="4292600"/>
            <a:ext cx="720725" cy="935038"/>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a:latin typeface="Franklin Gothic Book" pitchFamily="34" charset="0"/>
                <a:ea typeface="华文楷体" pitchFamily="2" charset="-122"/>
              </a:rPr>
              <a:t>磁带</a:t>
            </a:r>
          </a:p>
        </p:txBody>
      </p:sp>
      <p:sp>
        <p:nvSpPr>
          <p:cNvPr id="36874" name="AutoShape 20"/>
          <p:cNvSpPr>
            <a:spLocks noChangeArrowheads="1"/>
          </p:cNvSpPr>
          <p:nvPr/>
        </p:nvSpPr>
        <p:spPr bwMode="auto">
          <a:xfrm>
            <a:off x="1619250" y="4292600"/>
            <a:ext cx="720725" cy="935038"/>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a:latin typeface="Franklin Gothic Book" pitchFamily="34" charset="0"/>
                <a:ea typeface="华文楷体" pitchFamily="2" charset="-122"/>
              </a:rPr>
              <a:t>磁带</a:t>
            </a:r>
          </a:p>
        </p:txBody>
      </p:sp>
      <p:sp>
        <p:nvSpPr>
          <p:cNvPr id="36875" name="AutoShape 21"/>
          <p:cNvSpPr>
            <a:spLocks noChangeArrowheads="1"/>
          </p:cNvSpPr>
          <p:nvPr/>
        </p:nvSpPr>
        <p:spPr bwMode="auto">
          <a:xfrm>
            <a:off x="1619250" y="5445125"/>
            <a:ext cx="720725" cy="935038"/>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a:latin typeface="Franklin Gothic Book" pitchFamily="34" charset="0"/>
                <a:ea typeface="华文楷体" pitchFamily="2" charset="-122"/>
              </a:rPr>
              <a:t>磁带</a:t>
            </a:r>
          </a:p>
        </p:txBody>
      </p:sp>
      <p:sp>
        <p:nvSpPr>
          <p:cNvPr id="36876" name="Rectangle 22"/>
          <p:cNvSpPr>
            <a:spLocks noChangeArrowheads="1"/>
          </p:cNvSpPr>
          <p:nvPr/>
        </p:nvSpPr>
        <p:spPr bwMode="auto">
          <a:xfrm>
            <a:off x="3563938" y="5661025"/>
            <a:ext cx="1368425"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latin typeface="Franklin Gothic Book" pitchFamily="34" charset="0"/>
                <a:ea typeface="华文楷体" pitchFamily="2" charset="-122"/>
              </a:rPr>
              <a:t>外围机</a:t>
            </a:r>
          </a:p>
        </p:txBody>
      </p:sp>
      <p:sp>
        <p:nvSpPr>
          <p:cNvPr id="36877" name="AutoShape 23"/>
          <p:cNvSpPr>
            <a:spLocks noChangeArrowheads="1"/>
          </p:cNvSpPr>
          <p:nvPr/>
        </p:nvSpPr>
        <p:spPr bwMode="auto">
          <a:xfrm>
            <a:off x="1114425" y="3211513"/>
            <a:ext cx="1152525" cy="720725"/>
          </a:xfrm>
          <a:prstGeom prst="flowChartPunchedCard">
            <a:avLst/>
          </a:prstGeom>
          <a:solidFill>
            <a:schemeClr val="hlink"/>
          </a:solidFill>
          <a:ln w="9525">
            <a:solidFill>
              <a:schemeClr val="hlink"/>
            </a:solidFill>
            <a:miter lim="800000"/>
            <a:headEnd/>
            <a:tailEnd/>
          </a:ln>
        </p:spPr>
        <p:txBody>
          <a:bodyPr wrap="none" anchor="ctr"/>
          <a:lstStyle/>
          <a:p>
            <a:pPr algn="ctr"/>
            <a:r>
              <a:rPr lang="zh-CN" altLang="en-US" sz="2000" b="1">
                <a:latin typeface="Franklin Gothic Book" pitchFamily="34" charset="0"/>
                <a:ea typeface="华文楷体" pitchFamily="2" charset="-122"/>
              </a:rPr>
              <a:t>输入设备</a:t>
            </a:r>
          </a:p>
        </p:txBody>
      </p:sp>
      <p:sp>
        <p:nvSpPr>
          <p:cNvPr id="36878" name="Line 24"/>
          <p:cNvSpPr>
            <a:spLocks noChangeShapeType="1"/>
          </p:cNvSpPr>
          <p:nvPr/>
        </p:nvSpPr>
        <p:spPr bwMode="auto">
          <a:xfrm>
            <a:off x="2266950" y="3644900"/>
            <a:ext cx="12239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Line 25"/>
          <p:cNvSpPr>
            <a:spLocks noChangeShapeType="1"/>
          </p:cNvSpPr>
          <p:nvPr/>
        </p:nvSpPr>
        <p:spPr bwMode="auto">
          <a:xfrm>
            <a:off x="4859338" y="3644900"/>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0" name="Line 26"/>
          <p:cNvSpPr>
            <a:spLocks noChangeShapeType="1"/>
          </p:cNvSpPr>
          <p:nvPr/>
        </p:nvSpPr>
        <p:spPr bwMode="auto">
          <a:xfrm>
            <a:off x="2339975" y="4724400"/>
            <a:ext cx="12239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1" name="Line 27"/>
          <p:cNvSpPr>
            <a:spLocks noChangeShapeType="1"/>
          </p:cNvSpPr>
          <p:nvPr/>
        </p:nvSpPr>
        <p:spPr bwMode="auto">
          <a:xfrm>
            <a:off x="4932363" y="4724400"/>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2" name="Line 28"/>
          <p:cNvSpPr>
            <a:spLocks noChangeShapeType="1"/>
          </p:cNvSpPr>
          <p:nvPr/>
        </p:nvSpPr>
        <p:spPr bwMode="auto">
          <a:xfrm>
            <a:off x="2339975" y="6021388"/>
            <a:ext cx="12239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3" name="Line 29"/>
          <p:cNvSpPr>
            <a:spLocks noChangeShapeType="1"/>
          </p:cNvSpPr>
          <p:nvPr/>
        </p:nvSpPr>
        <p:spPr bwMode="auto">
          <a:xfrm>
            <a:off x="4932363" y="6021388"/>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Rot="1" noChangeArrowheads="1"/>
          </p:cNvSpPr>
          <p:nvPr>
            <p:ph type="body" idx="4294967295"/>
          </p:nvPr>
        </p:nvSpPr>
        <p:spPr>
          <a:xfrm>
            <a:off x="611188" y="1772816"/>
            <a:ext cx="8229600" cy="936625"/>
          </a:xfrm>
        </p:spPr>
        <p:txBody>
          <a:bodyPr/>
          <a:lstStyle/>
          <a:p>
            <a:pPr marL="0" indent="0" eaLnBrk="1" hangingPunct="1">
              <a:buFont typeface="Wingdings" pitchFamily="2" charset="2"/>
              <a:buNone/>
            </a:pPr>
            <a:r>
              <a:rPr lang="zh-CN" altLang="en-US" sz="2300" dirty="0"/>
              <a:t>     </a:t>
            </a:r>
            <a:r>
              <a:rPr lang="zh-CN" altLang="en-US" sz="2300" b="1" dirty="0">
                <a:latin typeface="华文楷体" pitchFamily="2" charset="-122"/>
                <a:ea typeface="华文楷体" pitchFamily="2" charset="-122"/>
              </a:rPr>
              <a:t>当CPU需要输出时，可由CPU直接高速地把数据从内存送到磁带上，然后再在另一台外围机的控制下，将磁带上的结果通过相应的输出设备输出。</a:t>
            </a:r>
          </a:p>
        </p:txBody>
      </p:sp>
      <p:sp>
        <p:nvSpPr>
          <p:cNvPr id="37891" name="矩形 12"/>
          <p:cNvSpPr>
            <a:spLocks noChangeArrowheads="1"/>
          </p:cNvSpPr>
          <p:nvPr/>
        </p:nvSpPr>
        <p:spPr bwMode="auto">
          <a:xfrm>
            <a:off x="285750" y="857250"/>
            <a:ext cx="6786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000" b="1">
                <a:latin typeface="Franklin Gothic Medium" pitchFamily="34" charset="0"/>
                <a:ea typeface="隶书" pitchFamily="49" charset="-122"/>
              </a:rPr>
              <a:t>脱机输入</a:t>
            </a:r>
            <a:r>
              <a:rPr lang="en-US" altLang="zh-CN" sz="5000" b="1">
                <a:latin typeface="Franklin Gothic Medium" pitchFamily="34" charset="0"/>
                <a:ea typeface="隶书" pitchFamily="49" charset="-122"/>
              </a:rPr>
              <a:t>/</a:t>
            </a:r>
            <a:r>
              <a:rPr lang="zh-CN" altLang="en-US" sz="5000" b="1">
                <a:latin typeface="Franklin Gothic Medium" pitchFamily="34" charset="0"/>
                <a:ea typeface="隶书" pitchFamily="49" charset="-122"/>
              </a:rPr>
              <a:t>输出方式</a:t>
            </a:r>
            <a:endParaRPr lang="zh-CN" altLang="en-US" b="1"/>
          </a:p>
        </p:txBody>
      </p:sp>
      <p:sp>
        <p:nvSpPr>
          <p:cNvPr id="37892"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sp>
        <p:nvSpPr>
          <p:cNvPr id="37893" name="AutoShape 6"/>
          <p:cNvSpPr>
            <a:spLocks noChangeArrowheads="1"/>
          </p:cNvSpPr>
          <p:nvPr/>
        </p:nvSpPr>
        <p:spPr bwMode="auto">
          <a:xfrm rot="10800000">
            <a:off x="6156325" y="4652963"/>
            <a:ext cx="1008063" cy="647700"/>
          </a:xfrm>
          <a:prstGeom prst="flowChartDocumen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r>
              <a:rPr lang="zh-CN" altLang="en-US" sz="2000" b="1">
                <a:latin typeface="Franklin Gothic Book" pitchFamily="34" charset="0"/>
                <a:ea typeface="华文楷体" pitchFamily="2" charset="-122"/>
              </a:rPr>
              <a:t>输出设备</a:t>
            </a:r>
          </a:p>
        </p:txBody>
      </p:sp>
      <p:sp>
        <p:nvSpPr>
          <p:cNvPr id="37894" name="Rectangle 8"/>
          <p:cNvSpPr>
            <a:spLocks noChangeArrowheads="1"/>
          </p:cNvSpPr>
          <p:nvPr/>
        </p:nvSpPr>
        <p:spPr bwMode="auto">
          <a:xfrm>
            <a:off x="3563938" y="3355975"/>
            <a:ext cx="1368425"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latin typeface="Franklin Gothic Book" pitchFamily="34" charset="0"/>
                <a:ea typeface="华文楷体" pitchFamily="2" charset="-122"/>
              </a:rPr>
              <a:t>主机</a:t>
            </a:r>
          </a:p>
        </p:txBody>
      </p:sp>
      <p:sp>
        <p:nvSpPr>
          <p:cNvPr id="37895" name="AutoShape 9"/>
          <p:cNvSpPr>
            <a:spLocks noChangeArrowheads="1"/>
          </p:cNvSpPr>
          <p:nvPr/>
        </p:nvSpPr>
        <p:spPr bwMode="auto">
          <a:xfrm>
            <a:off x="6156325" y="3284538"/>
            <a:ext cx="720725" cy="935037"/>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a:latin typeface="Franklin Gothic Book" pitchFamily="34" charset="0"/>
                <a:ea typeface="华文楷体" pitchFamily="2" charset="-122"/>
              </a:rPr>
              <a:t>磁带</a:t>
            </a:r>
          </a:p>
        </p:txBody>
      </p:sp>
      <p:sp>
        <p:nvSpPr>
          <p:cNvPr id="37896" name="AutoShape 11"/>
          <p:cNvSpPr>
            <a:spLocks noChangeArrowheads="1"/>
          </p:cNvSpPr>
          <p:nvPr/>
        </p:nvSpPr>
        <p:spPr bwMode="auto">
          <a:xfrm>
            <a:off x="1619250" y="4437063"/>
            <a:ext cx="720725" cy="935037"/>
          </a:xfrm>
          <a:prstGeom prst="can">
            <a:avLst>
              <a:gd name="adj" fmla="val 3242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a:latin typeface="Franklin Gothic Book" pitchFamily="34" charset="0"/>
                <a:ea typeface="华文楷体" pitchFamily="2" charset="-122"/>
              </a:rPr>
              <a:t>磁带</a:t>
            </a:r>
          </a:p>
        </p:txBody>
      </p:sp>
      <p:sp>
        <p:nvSpPr>
          <p:cNvPr id="37897" name="Rectangle 12"/>
          <p:cNvSpPr>
            <a:spLocks noChangeArrowheads="1"/>
          </p:cNvSpPr>
          <p:nvPr/>
        </p:nvSpPr>
        <p:spPr bwMode="auto">
          <a:xfrm>
            <a:off x="3563938" y="4652963"/>
            <a:ext cx="1368425"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latin typeface="Franklin Gothic Book" pitchFamily="34" charset="0"/>
                <a:ea typeface="华文楷体" pitchFamily="2" charset="-122"/>
              </a:rPr>
              <a:t>外围机</a:t>
            </a:r>
          </a:p>
        </p:txBody>
      </p:sp>
      <p:sp>
        <p:nvSpPr>
          <p:cNvPr id="37898" name="Line 17"/>
          <p:cNvSpPr>
            <a:spLocks noChangeShapeType="1"/>
          </p:cNvSpPr>
          <p:nvPr/>
        </p:nvSpPr>
        <p:spPr bwMode="auto">
          <a:xfrm>
            <a:off x="4932363" y="3716338"/>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9" name="Line 18"/>
          <p:cNvSpPr>
            <a:spLocks noChangeShapeType="1"/>
          </p:cNvSpPr>
          <p:nvPr/>
        </p:nvSpPr>
        <p:spPr bwMode="auto">
          <a:xfrm>
            <a:off x="2339975" y="5013325"/>
            <a:ext cx="12239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0" name="Line 19"/>
          <p:cNvSpPr>
            <a:spLocks noChangeShapeType="1"/>
          </p:cNvSpPr>
          <p:nvPr/>
        </p:nvSpPr>
        <p:spPr bwMode="auto">
          <a:xfrm>
            <a:off x="4932363" y="5013325"/>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3"/>
          <p:cNvSpPr>
            <a:spLocks noChangeArrowheads="1"/>
          </p:cNvSpPr>
          <p:nvPr/>
        </p:nvSpPr>
        <p:spPr bwMode="auto">
          <a:xfrm>
            <a:off x="0" y="1071563"/>
            <a:ext cx="81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a:latin typeface="华文楷体" pitchFamily="2" charset="-122"/>
                <a:ea typeface="华文楷体" pitchFamily="2" charset="-122"/>
              </a:rPr>
              <a:t>第一台数字计算机</a:t>
            </a:r>
            <a:r>
              <a:rPr lang="en-US" altLang="zh-CN" sz="2800" b="1">
                <a:latin typeface="华文楷体" pitchFamily="2" charset="-122"/>
                <a:ea typeface="华文楷体" pitchFamily="2" charset="-122"/>
              </a:rPr>
              <a:t>Witch</a:t>
            </a:r>
            <a:r>
              <a:rPr lang="zh-CN" altLang="en-US" sz="2800" b="1">
                <a:latin typeface="华文楷体" pitchFamily="2" charset="-122"/>
                <a:ea typeface="华文楷体" pitchFamily="2" charset="-122"/>
              </a:rPr>
              <a:t>，</a:t>
            </a:r>
            <a:r>
              <a:rPr lang="en-US" altLang="zh-CN" sz="2800" b="1">
                <a:latin typeface="华文楷体" pitchFamily="2" charset="-122"/>
                <a:ea typeface="华文楷体" pitchFamily="2" charset="-122"/>
              </a:rPr>
              <a:t>1951</a:t>
            </a:r>
            <a:r>
              <a:rPr lang="zh-CN" altLang="en-US" sz="2800" b="1">
                <a:latin typeface="华文楷体" pitchFamily="2" charset="-122"/>
                <a:ea typeface="华文楷体" pitchFamily="2" charset="-122"/>
              </a:rPr>
              <a:t>年建造，纸带输入</a:t>
            </a:r>
            <a:endParaRPr lang="en-US" altLang="zh-CN" sz="2800" b="1"/>
          </a:p>
        </p:txBody>
      </p:sp>
      <p:pic>
        <p:nvPicPr>
          <p:cNvPr id="22533" name="Picture 5" descr="card-90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76" y="4929188"/>
            <a:ext cx="878681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844824"/>
            <a:ext cx="3625585" cy="271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6" name="Picture 2" descr="https://timgsa.baidu.com/timg?image&amp;quality=80&amp;size=b9999_10000&amp;sec=1600012704112&amp;di=820ebd9b90e05a41eb16680b545eb3ca&amp;imgtype=0&amp;src=http%3A%2F%2Fc.hiphotos.baidu.com%2Fbaike%2Fs%253D600%253Bq%253D50%2Fsign%3D6d55c0bd0a55b31998f981757392f31b%2Fa2cc7cd98d1001e9fb9798b3b80e7bec55e797e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851269"/>
            <a:ext cx="3176129" cy="271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69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7587"/>
                                        </p:tgtEl>
                                        <p:attrNameLst>
                                          <p:attrName>style.visibility</p:attrName>
                                        </p:attrNameLst>
                                      </p:cBhvr>
                                      <p:to>
                                        <p:strVal val="visible"/>
                                      </p:to>
                                    </p:set>
                                    <p:animEffect transition="in" filter="fade">
                                      <p:cBhvr>
                                        <p:cTn id="11" dur="500"/>
                                        <p:tgtEl>
                                          <p:spTgt spid="67587"/>
                                        </p:tgtEl>
                                      </p:cBhvr>
                                    </p:animEffect>
                                    <p:anim calcmode="lin" valueType="num">
                                      <p:cBhvr>
                                        <p:cTn id="12" dur="500" fill="hold"/>
                                        <p:tgtEl>
                                          <p:spTgt spid="67587"/>
                                        </p:tgtEl>
                                        <p:attrNameLst>
                                          <p:attrName>ppt_x</p:attrName>
                                        </p:attrNameLst>
                                      </p:cBhvr>
                                      <p:tavLst>
                                        <p:tav tm="0">
                                          <p:val>
                                            <p:strVal val="#ppt_x"/>
                                          </p:val>
                                        </p:tav>
                                        <p:tav tm="100000">
                                          <p:val>
                                            <p:strVal val="#ppt_x"/>
                                          </p:val>
                                        </p:tav>
                                      </p:tavLst>
                                    </p:anim>
                                    <p:anim calcmode="lin" valueType="num">
                                      <p:cBhvr>
                                        <p:cTn id="13" dur="500" fill="hold"/>
                                        <p:tgtEl>
                                          <p:spTgt spid="6758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2706"/>
                                        </p:tgtEl>
                                        <p:attrNameLst>
                                          <p:attrName>style.visibility</p:attrName>
                                        </p:attrNameLst>
                                      </p:cBhvr>
                                      <p:to>
                                        <p:strVal val="visible"/>
                                      </p:to>
                                    </p:set>
                                    <p:animEffect transition="in" filter="fade">
                                      <p:cBhvr>
                                        <p:cTn id="18" dur="500"/>
                                        <p:tgtEl>
                                          <p:spTgt spid="72706"/>
                                        </p:tgtEl>
                                      </p:cBhvr>
                                    </p:animEffect>
                                    <p:anim calcmode="lin" valueType="num">
                                      <p:cBhvr>
                                        <p:cTn id="19" dur="500" fill="hold"/>
                                        <p:tgtEl>
                                          <p:spTgt spid="72706"/>
                                        </p:tgtEl>
                                        <p:attrNameLst>
                                          <p:attrName>ppt_x</p:attrName>
                                        </p:attrNameLst>
                                      </p:cBhvr>
                                      <p:tavLst>
                                        <p:tav tm="0">
                                          <p:val>
                                            <p:strVal val="#ppt_x"/>
                                          </p:val>
                                        </p:tav>
                                        <p:tav tm="100000">
                                          <p:val>
                                            <p:strVal val="#ppt_x"/>
                                          </p:val>
                                        </p:tav>
                                      </p:tavLst>
                                    </p:anim>
                                    <p:anim calcmode="lin" valueType="num">
                                      <p:cBhvr>
                                        <p:cTn id="20" dur="500" fill="hold"/>
                                        <p:tgtEl>
                                          <p:spTgt spid="7270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533"/>
                                        </p:tgtEl>
                                        <p:attrNameLst>
                                          <p:attrName>style.visibility</p:attrName>
                                        </p:attrNameLst>
                                      </p:cBhvr>
                                      <p:to>
                                        <p:strVal val="visible"/>
                                      </p:to>
                                    </p:set>
                                    <p:animEffect transition="in" filter="wipe(left)">
                                      <p:cBhvr>
                                        <p:cTn id="25"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本课程的名字可以怎么简称（     ） </a:t>
            </a:r>
          </a:p>
        </p:txBody>
      </p:sp>
      <p:sp>
        <p:nvSpPr>
          <p:cNvPr id="4" name="TextBox 3"/>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OS</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SO</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OP</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PO</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bwMode="auto">
          <a:xfrm>
            <a:off x="1114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A</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9" name="椭圆 8"/>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B</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0" name="椭圆 9"/>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C</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1" name="椭圆 10"/>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a:ln>
                  <a:noFill/>
                </a:ln>
                <a:solidFill>
                  <a:srgbClr val="FFFFFF"/>
                </a:solidFill>
                <a:effectLst/>
                <a:latin typeface="Microsoft Yahei"/>
                <a:ea typeface="Microsoft Yahei"/>
                <a:sym typeface="Microsoft Yahei"/>
              </a:rPr>
              <a:t>D</a:t>
            </a:r>
            <a:endParaRPr kumimoji="0" lang="zh-CN" altLang="en-US" sz="1600" b="0" i="0" u="none" strike="noStrike" cap="none" normalizeH="0" baseline="0">
              <a:ln>
                <a:noFill/>
              </a:ln>
              <a:solidFill>
                <a:srgbClr val="FFFFFF"/>
              </a:solidFill>
              <a:effectLst/>
              <a:latin typeface="Microsoft Yahei"/>
              <a:ea typeface="Microsoft Yahei"/>
              <a:sym typeface="Microsoft Yahei"/>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rgbClr val="FFFFFF"/>
                </a:solidFill>
                <a:effectLst/>
                <a:latin typeface="Microsoft Yahei"/>
                <a:ea typeface="Microsoft Yahei"/>
                <a:sym typeface="Microsoft Yahei"/>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5417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ttps://img.alihuahua.com/400_400/1201005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3096344" cy="3096345"/>
          </a:xfrm>
          <a:prstGeom prst="rect">
            <a:avLst/>
          </a:prstGeom>
          <a:noFill/>
          <a:extLst>
            <a:ext uri="{909E8E84-426E-40DD-AFC4-6F175D3DCCD1}">
              <a14:hiddenFill xmlns:a14="http://schemas.microsoft.com/office/drawing/2010/main">
                <a:solidFill>
                  <a:srgbClr val="FFFFFF"/>
                </a:solidFill>
              </a14:hiddenFill>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268759"/>
            <a:ext cx="3800772" cy="259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897739"/>
            <a:ext cx="2260426" cy="2483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4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0-#ppt_w/2"/>
                                          </p:val>
                                        </p:tav>
                                        <p:tav tm="100000">
                                          <p:val>
                                            <p:strVal val="#ppt_x"/>
                                          </p:val>
                                        </p:tav>
                                      </p:tavLst>
                                    </p:anim>
                                    <p:anim calcmode="lin" valueType="num">
                                      <p:cBhvr additive="base">
                                        <p:cTn id="8" dur="500" fill="hold"/>
                                        <p:tgtEl>
                                          <p:spTgt spid="66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6563"/>
                                        </p:tgtEl>
                                        <p:attrNameLst>
                                          <p:attrName>style.visibility</p:attrName>
                                        </p:attrNameLst>
                                      </p:cBhvr>
                                      <p:to>
                                        <p:strVal val="visible"/>
                                      </p:to>
                                    </p:set>
                                    <p:anim calcmode="lin" valueType="num">
                                      <p:cBhvr additive="base">
                                        <p:cTn id="12" dur="500" fill="hold"/>
                                        <p:tgtEl>
                                          <p:spTgt spid="66563"/>
                                        </p:tgtEl>
                                        <p:attrNameLst>
                                          <p:attrName>ppt_x</p:attrName>
                                        </p:attrNameLst>
                                      </p:cBhvr>
                                      <p:tavLst>
                                        <p:tav tm="0">
                                          <p:val>
                                            <p:strVal val="1+#ppt_w/2"/>
                                          </p:val>
                                        </p:tav>
                                        <p:tav tm="100000">
                                          <p:val>
                                            <p:strVal val="#ppt_x"/>
                                          </p:val>
                                        </p:tav>
                                      </p:tavLst>
                                    </p:anim>
                                    <p:anim calcmode="lin" valueType="num">
                                      <p:cBhvr additive="base">
                                        <p:cTn id="13" dur="500" fill="hold"/>
                                        <p:tgtEl>
                                          <p:spTgt spid="6656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6564"/>
                                        </p:tgtEl>
                                        <p:attrNameLst>
                                          <p:attrName>style.visibility</p:attrName>
                                        </p:attrNameLst>
                                      </p:cBhvr>
                                      <p:to>
                                        <p:strVal val="visible"/>
                                      </p:to>
                                    </p:set>
                                    <p:anim calcmode="lin" valueType="num">
                                      <p:cBhvr additive="base">
                                        <p:cTn id="17" dur="500" fill="hold"/>
                                        <p:tgtEl>
                                          <p:spTgt spid="66564"/>
                                        </p:tgtEl>
                                        <p:attrNameLst>
                                          <p:attrName>ppt_x</p:attrName>
                                        </p:attrNameLst>
                                      </p:cBhvr>
                                      <p:tavLst>
                                        <p:tav tm="0">
                                          <p:val>
                                            <p:strVal val="#ppt_x"/>
                                          </p:val>
                                        </p:tav>
                                        <p:tav tm="100000">
                                          <p:val>
                                            <p:strVal val="#ppt_x"/>
                                          </p:val>
                                        </p:tav>
                                      </p:tavLst>
                                    </p:anim>
                                    <p:anim calcmode="lin" valueType="num">
                                      <p:cBhvr additive="base">
                                        <p:cTn id="18" dur="500" fill="hold"/>
                                        <p:tgtEl>
                                          <p:spTgt spid="66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014" y="1359281"/>
            <a:ext cx="2880000" cy="257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2" name="Picture 2" descr="https://pic4.zhimg.com/v2-846106a2ae5f1e4453e22b8f1ef4c031_1440w.jpg?source=172ae1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152528"/>
            <a:ext cx="4392488" cy="4084784"/>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668" y="4194920"/>
            <a:ext cx="2880000" cy="233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3"/>
          <p:cNvSpPr>
            <a:spLocks noChangeArrowheads="1"/>
          </p:cNvSpPr>
          <p:nvPr/>
        </p:nvSpPr>
        <p:spPr bwMode="auto">
          <a:xfrm>
            <a:off x="4067944" y="1071563"/>
            <a:ext cx="436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latin typeface="华文楷体" pitchFamily="2" charset="-122"/>
                <a:ea typeface="华文楷体" pitchFamily="2" charset="-122"/>
              </a:rPr>
              <a:t>纸带八音盒</a:t>
            </a:r>
          </a:p>
        </p:txBody>
      </p:sp>
    </p:spTree>
    <p:extLst>
      <p:ext uri="{BB962C8B-B14F-4D97-AF65-F5344CB8AC3E}">
        <p14:creationId xmlns:p14="http://schemas.microsoft.com/office/powerpoint/2010/main" val="236180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arn(inVertical)">
                                      <p:cBhvr>
                                        <p:cTn id="7" dur="500"/>
                                        <p:tgtEl>
                                          <p:spTgt spid="6656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barn(inVertical)">
                                      <p:cBhvr>
                                        <p:cTn id="12" dur="500"/>
                                        <p:tgtEl>
                                          <p:spTgt spid="6656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6562"/>
                                        </p:tgtEl>
                                        <p:attrNameLst>
                                          <p:attrName>style.visibility</p:attrName>
                                        </p:attrNameLst>
                                      </p:cBhvr>
                                      <p:to>
                                        <p:strVal val="visible"/>
                                      </p:to>
                                    </p:set>
                                    <p:animEffect transition="in" filter="barn(inVertical)">
                                      <p:cBhvr>
                                        <p:cTn id="17"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29" r="11778"/>
          <a:stretch/>
        </p:blipFill>
        <p:spPr bwMode="auto">
          <a:xfrm>
            <a:off x="755576" y="3717312"/>
            <a:ext cx="2240903"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063" r="13708"/>
          <a:stretch/>
        </p:blipFill>
        <p:spPr bwMode="auto">
          <a:xfrm>
            <a:off x="3741843" y="3717312"/>
            <a:ext cx="1957001"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66" r="8793"/>
          <a:stretch/>
        </p:blipFill>
        <p:spPr bwMode="auto">
          <a:xfrm>
            <a:off x="6444208" y="3717312"/>
            <a:ext cx="1913753"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3"/>
          <p:cNvSpPr>
            <a:spLocks noChangeArrowheads="1"/>
          </p:cNvSpPr>
          <p:nvPr/>
        </p:nvSpPr>
        <p:spPr bwMode="auto">
          <a:xfrm>
            <a:off x="5220072" y="1331119"/>
            <a:ext cx="357787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a:latin typeface="华文楷体" pitchFamily="2" charset="-122"/>
                <a:ea typeface="华文楷体" pitchFamily="2" charset="-122"/>
              </a:rPr>
              <a:t>纸带八音盒工作原理</a:t>
            </a:r>
          </a:p>
        </p:txBody>
      </p:sp>
      <p:pic>
        <p:nvPicPr>
          <p:cNvPr id="68614" name="Picture 6" descr="https://img.alicdn.com/imgextra/i4/142158540/O1CN01di14hh2CxMwjkUxsT_!!142158540.jpg"/>
          <p:cNvPicPr>
            <a:picLocks noChangeAspect="1" noChangeArrowheads="1"/>
          </p:cNvPicPr>
          <p:nvPr/>
        </p:nvPicPr>
        <p:blipFill rotWithShape="1">
          <a:blip r:embed="rId6">
            <a:extLst>
              <a:ext uri="{28A0092B-C50C-407E-A947-70E740481C1C}">
                <a14:useLocalDpi xmlns:a14="http://schemas.microsoft.com/office/drawing/2010/main" val="0"/>
              </a:ext>
            </a:extLst>
          </a:blip>
          <a:srcRect t="12258" r="8462" b="19094"/>
          <a:stretch/>
        </p:blipFill>
        <p:spPr bwMode="auto">
          <a:xfrm>
            <a:off x="395536" y="1181686"/>
            <a:ext cx="4500338"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fade">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fade">
                                      <p:cBhvr>
                                        <p:cTn id="12" dur="500"/>
                                        <p:tgtEl>
                                          <p:spTgt spid="686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fade">
                                      <p:cBhvr>
                                        <p:cTn id="1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Rot="1" noChangeArrowheads="1"/>
          </p:cNvSpPr>
          <p:nvPr>
            <p:ph type="body" idx="4294967295"/>
          </p:nvPr>
        </p:nvSpPr>
        <p:spPr>
          <a:xfrm>
            <a:off x="583892" y="1844079"/>
            <a:ext cx="8137525" cy="3313113"/>
          </a:xfrm>
        </p:spPr>
        <p:txBody>
          <a:bodyPr/>
          <a:lstStyle/>
          <a:p>
            <a:pPr marL="0" indent="0" eaLnBrk="1" hangingPunct="1">
              <a:buFont typeface="Wingdings" pitchFamily="2" charset="2"/>
              <a:buNone/>
            </a:pPr>
            <a:r>
              <a:rPr lang="zh-CN" altLang="en-US" sz="2400" b="1" dirty="0">
                <a:solidFill>
                  <a:srgbClr val="FF0000"/>
                </a:solidFill>
                <a:latin typeface="华文楷体" pitchFamily="2" charset="-122"/>
                <a:ea typeface="华文楷体" pitchFamily="2" charset="-122"/>
              </a:rPr>
              <a:t>优点：</a:t>
            </a:r>
          </a:p>
          <a:p>
            <a:pPr marL="0" indent="0" eaLnBrk="1" hangingPunct="1">
              <a:buFont typeface="Wingdings" pitchFamily="2" charset="2"/>
              <a:buNone/>
            </a:pPr>
            <a:r>
              <a:rPr lang="zh-CN" altLang="en-US" sz="2400" b="1" dirty="0">
                <a:latin typeface="华文楷体" pitchFamily="2" charset="-122"/>
                <a:ea typeface="华文楷体" pitchFamily="2" charset="-122"/>
              </a:rPr>
              <a:t>（1）减少了CPU的空闲时间。装带（卡）、卸带（卡）以及将数据从低速I/O设备送到高速磁带（或盘）上，都是在脱机情况下进行的，并不占用主机时间，从而有效地减少了CPU的空闲时间，缓和了人机矛盾。</a:t>
            </a:r>
            <a:endParaRPr lang="en-US" altLang="zh-CN" sz="2400" b="1" dirty="0">
              <a:latin typeface="华文楷体" pitchFamily="2" charset="-122"/>
              <a:ea typeface="华文楷体" pitchFamily="2" charset="-122"/>
            </a:endParaRPr>
          </a:p>
          <a:p>
            <a:pPr marL="0" indent="0" eaLnBrk="1" hangingPunct="1">
              <a:buFont typeface="Wingdings" pitchFamily="2" charset="2"/>
              <a:buNone/>
            </a:pPr>
            <a:endParaRPr lang="zh-CN" altLang="en-US" sz="2400" b="1" dirty="0">
              <a:latin typeface="华文楷体" pitchFamily="2" charset="-122"/>
              <a:ea typeface="华文楷体" pitchFamily="2" charset="-122"/>
            </a:endParaRPr>
          </a:p>
          <a:p>
            <a:pPr marL="0" indent="0" eaLnBrk="1" hangingPunct="1">
              <a:buFont typeface="Wingdings" pitchFamily="2" charset="2"/>
              <a:buNone/>
            </a:pPr>
            <a:r>
              <a:rPr lang="zh-CN" altLang="en-US" sz="2400" b="1" dirty="0">
                <a:latin typeface="华文楷体" pitchFamily="2" charset="-122"/>
                <a:ea typeface="华文楷体" pitchFamily="2" charset="-122"/>
              </a:rPr>
              <a:t>（2）提高了I/O速度。当CPU在运行中需要数据时，是直接从高速的磁带或磁盘上将数据调入内存的，不再是从低速I/O设备上输入，极大地提高了I/O速度，从而缓和了CPU和I/O设备速度不匹配的矛盾，进一步减少了CPU的空闲时间。</a:t>
            </a:r>
          </a:p>
        </p:txBody>
      </p:sp>
      <p:sp>
        <p:nvSpPr>
          <p:cNvPr id="38915" name="矩形 12"/>
          <p:cNvSpPr>
            <a:spLocks noChangeArrowheads="1"/>
          </p:cNvSpPr>
          <p:nvPr/>
        </p:nvSpPr>
        <p:spPr bwMode="auto">
          <a:xfrm>
            <a:off x="285750" y="857250"/>
            <a:ext cx="6786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000" b="1">
                <a:latin typeface="Franklin Gothic Medium" pitchFamily="34" charset="0"/>
                <a:ea typeface="隶书" pitchFamily="49" charset="-122"/>
              </a:rPr>
              <a:t>脱机输入</a:t>
            </a:r>
            <a:r>
              <a:rPr lang="en-US" altLang="zh-CN" sz="5000" b="1">
                <a:latin typeface="Franklin Gothic Medium" pitchFamily="34" charset="0"/>
                <a:ea typeface="隶书" pitchFamily="49" charset="-122"/>
              </a:rPr>
              <a:t>/</a:t>
            </a:r>
            <a:r>
              <a:rPr lang="zh-CN" altLang="en-US" sz="5000" b="1">
                <a:latin typeface="Franklin Gothic Medium" pitchFamily="34" charset="0"/>
                <a:ea typeface="隶书" pitchFamily="49" charset="-122"/>
              </a:rPr>
              <a:t>输出方式</a:t>
            </a:r>
            <a:endParaRPr lang="zh-CN" altLang="en-US" b="1"/>
          </a:p>
        </p:txBody>
      </p:sp>
      <p:sp>
        <p:nvSpPr>
          <p:cNvPr id="38916"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无操作系统的计算机系统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slide(fromLeft)">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slide(fromLeft)">
                                      <p:cBhvr>
                                        <p:cTn id="12" dur="500"/>
                                        <p:tgtEl>
                                          <p:spTgt spid="26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slide(fromLeft)">
                                      <p:cBhvr>
                                        <p:cTn id="17"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1836738" y="2259013"/>
            <a:ext cx="576262" cy="2292350"/>
          </a:xfrm>
          <a:prstGeom prst="rect">
            <a:avLst/>
          </a:prstGeom>
          <a:gradFill rotWithShape="0">
            <a:gsLst>
              <a:gs pos="0">
                <a:srgbClr val="03D4A8"/>
              </a:gs>
              <a:gs pos="25000">
                <a:srgbClr val="21D6E0"/>
              </a:gs>
              <a:gs pos="75000">
                <a:srgbClr val="0087E6"/>
              </a:gs>
              <a:gs pos="100000">
                <a:srgbClr val="005CBF"/>
              </a:gs>
            </a:gsLst>
            <a:lin ang="5400000"/>
          </a:gradFill>
          <a:ln w="9525">
            <a:solidFill>
              <a:schemeClr val="tx1"/>
            </a:solidFill>
            <a:miter lim="800000"/>
            <a:headEnd/>
            <a:tailEnd/>
          </a:ln>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b="1">
                <a:solidFill>
                  <a:schemeClr val="bg1"/>
                </a:solidFill>
                <a:latin typeface="华文楷体" pitchFamily="2" charset="-122"/>
                <a:ea typeface="华文楷体" pitchFamily="2" charset="-122"/>
              </a:rPr>
              <a:t>手工操  作阶段</a:t>
            </a:r>
          </a:p>
        </p:txBody>
      </p:sp>
      <p:pic>
        <p:nvPicPr>
          <p:cNvPr id="27652" name="Group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300" y="2054225"/>
            <a:ext cx="2017713"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AutoShape 9"/>
          <p:cNvSpPr>
            <a:spLocks noChangeArrowheads="1"/>
          </p:cNvSpPr>
          <p:nvPr/>
        </p:nvSpPr>
        <p:spPr bwMode="auto">
          <a:xfrm>
            <a:off x="2413000" y="3141663"/>
            <a:ext cx="2160588" cy="215900"/>
          </a:xfrm>
          <a:prstGeom prst="rightArrow">
            <a:avLst>
              <a:gd name="adj1" fmla="val 50000"/>
              <a:gd name="adj2" fmla="val 249813"/>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a:gradFill>
          <a:ln w="9525">
            <a:solidFill>
              <a:schemeClr val="tx1"/>
            </a:solidFill>
            <a:miter lim="800000"/>
            <a:headEnd/>
            <a:tailEnd/>
          </a:ln>
        </p:spPr>
        <p:txBody>
          <a:bodyPr wrap="none" anchor="ctr"/>
          <a:lstStyle/>
          <a:p>
            <a:pPr algn="ctr"/>
            <a:endParaRPr lang="zh-CN" altLang="en-US" b="1">
              <a:solidFill>
                <a:schemeClr val="bg1"/>
              </a:solidFill>
              <a:latin typeface="华文楷体" pitchFamily="2" charset="-122"/>
              <a:ea typeface="华文楷体" pitchFamily="2" charset="-122"/>
            </a:endParaRPr>
          </a:p>
        </p:txBody>
      </p:sp>
      <p:sp>
        <p:nvSpPr>
          <p:cNvPr id="27654" name="Text Box 10"/>
          <p:cNvSpPr txBox="1">
            <a:spLocks noChangeArrowheads="1"/>
          </p:cNvSpPr>
          <p:nvPr/>
        </p:nvSpPr>
        <p:spPr bwMode="auto">
          <a:xfrm>
            <a:off x="2484438" y="2636838"/>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ct val="50000"/>
              </a:spcBef>
            </a:pPr>
            <a:r>
              <a:rPr lang="zh-CN" altLang="en-US" b="1">
                <a:latin typeface="华文楷体" pitchFamily="2" charset="-122"/>
                <a:ea typeface="华文楷体" pitchFamily="2" charset="-122"/>
              </a:rPr>
              <a:t>主机速度</a:t>
            </a:r>
          </a:p>
        </p:txBody>
      </p:sp>
      <p:sp>
        <p:nvSpPr>
          <p:cNvPr id="27655" name="Text Box 11"/>
          <p:cNvSpPr txBox="1">
            <a:spLocks noChangeArrowheads="1"/>
          </p:cNvSpPr>
          <p:nvPr/>
        </p:nvSpPr>
        <p:spPr bwMode="auto">
          <a:xfrm>
            <a:off x="2484438" y="3357563"/>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ct val="50000"/>
              </a:spcBef>
            </a:pPr>
            <a:r>
              <a:rPr lang="zh-CN" altLang="en-US" b="1">
                <a:latin typeface="华文楷体" pitchFamily="2" charset="-122"/>
                <a:ea typeface="华文楷体" pitchFamily="2" charset="-122"/>
              </a:rPr>
              <a:t>人</a:t>
            </a:r>
            <a:r>
              <a:rPr lang="en-US" altLang="zh-CN" b="1">
                <a:latin typeface="华文楷体" pitchFamily="2" charset="-122"/>
                <a:ea typeface="华文楷体" pitchFamily="2" charset="-122"/>
              </a:rPr>
              <a:t>—</a:t>
            </a:r>
            <a:r>
              <a:rPr lang="zh-CN" altLang="en-US" b="1">
                <a:latin typeface="华文楷体" pitchFamily="2" charset="-122"/>
                <a:ea typeface="华文楷体" pitchFamily="2" charset="-122"/>
              </a:rPr>
              <a:t>机矛盾</a:t>
            </a:r>
          </a:p>
        </p:txBody>
      </p:sp>
      <p:sp>
        <p:nvSpPr>
          <p:cNvPr id="27656" name="Line 12"/>
          <p:cNvSpPr>
            <a:spLocks noChangeShapeType="1"/>
          </p:cNvSpPr>
          <p:nvPr/>
        </p:nvSpPr>
        <p:spPr bwMode="auto">
          <a:xfrm flipV="1">
            <a:off x="3925888" y="2205038"/>
            <a:ext cx="0" cy="7921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44"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单道批处理系统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65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65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65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p:bldP spid="27654" grpId="0"/>
      <p:bldP spid="27655" grpId="0"/>
      <p:bldP spid="276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单道批处理系统</a:t>
            </a:r>
          </a:p>
        </p:txBody>
      </p:sp>
      <p:sp>
        <p:nvSpPr>
          <p:cNvPr id="40963" name="Text Box 9"/>
          <p:cNvSpPr txBox="1">
            <a:spLocks noChangeArrowheads="1"/>
          </p:cNvSpPr>
          <p:nvPr/>
        </p:nvSpPr>
        <p:spPr bwMode="auto">
          <a:xfrm>
            <a:off x="0" y="1352957"/>
            <a:ext cx="9144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rgbClr val="FF0000"/>
                </a:solidFill>
                <a:latin typeface="Franklin Gothic Book" pitchFamily="34" charset="0"/>
                <a:ea typeface="华文楷体" pitchFamily="2" charset="-122"/>
              </a:rPr>
              <a:t>工作方式：</a:t>
            </a:r>
            <a:endParaRPr lang="en-US" altLang="zh-CN" sz="2400" b="1" dirty="0">
              <a:solidFill>
                <a:srgbClr val="FF0000"/>
              </a:solidFill>
              <a:latin typeface="Franklin Gothic Book" pitchFamily="34" charset="0"/>
              <a:ea typeface="华文楷体" pitchFamily="2" charset="-122"/>
            </a:endParaRPr>
          </a:p>
          <a:p>
            <a:pPr>
              <a:spcBef>
                <a:spcPct val="50000"/>
              </a:spcBef>
            </a:pPr>
            <a:r>
              <a:rPr lang="zh-CN" altLang="en-US" sz="2400" b="1" dirty="0">
                <a:latin typeface="Franklin Gothic Book" pitchFamily="34" charset="0"/>
                <a:ea typeface="华文楷体" pitchFamily="2" charset="-122"/>
              </a:rPr>
              <a:t>把一批作业以脱机方式输入到磁带上，并在系统中配上监督程序（</a:t>
            </a:r>
            <a:r>
              <a:rPr lang="en-US" altLang="zh-CN" sz="2400" b="1" dirty="0">
                <a:latin typeface="Franklin Gothic Book" pitchFamily="34" charset="0"/>
                <a:ea typeface="华文楷体" pitchFamily="2" charset="-122"/>
              </a:rPr>
              <a:t>Monitor</a:t>
            </a:r>
            <a:r>
              <a:rPr lang="zh-CN" altLang="en-US" sz="2400" b="1" dirty="0">
                <a:latin typeface="Franklin Gothic Book" pitchFamily="34" charset="0"/>
                <a:ea typeface="华文楷体" pitchFamily="2" charset="-122"/>
              </a:rPr>
              <a:t>），在它的控制下使这批作业能一个接一个连续处理。</a:t>
            </a:r>
          </a:p>
          <a:p>
            <a:pPr>
              <a:spcBef>
                <a:spcPct val="50000"/>
              </a:spcBef>
            </a:pPr>
            <a:endParaRPr lang="en-US" altLang="zh-CN" sz="1600" b="1" dirty="0">
              <a:solidFill>
                <a:srgbClr val="FF0000"/>
              </a:solidFill>
              <a:latin typeface="Franklin Gothic Book" pitchFamily="34" charset="0"/>
              <a:ea typeface="华文楷体" pitchFamily="2" charset="-122"/>
            </a:endParaRPr>
          </a:p>
          <a:p>
            <a:pPr>
              <a:spcBef>
                <a:spcPct val="50000"/>
              </a:spcBef>
            </a:pPr>
            <a:r>
              <a:rPr lang="zh-CN" altLang="en-US" sz="2400" b="1" dirty="0">
                <a:solidFill>
                  <a:srgbClr val="FF0000"/>
                </a:solidFill>
                <a:latin typeface="Franklin Gothic Book" pitchFamily="34" charset="0"/>
                <a:ea typeface="华文楷体" pitchFamily="2" charset="-122"/>
              </a:rPr>
              <a:t>工作过程：</a:t>
            </a:r>
          </a:p>
          <a:p>
            <a:pPr>
              <a:spcBef>
                <a:spcPct val="50000"/>
              </a:spcBef>
            </a:pPr>
            <a:r>
              <a:rPr lang="zh-CN" altLang="en-US" sz="2400" b="1" dirty="0">
                <a:latin typeface="Franklin Gothic Book" pitchFamily="34" charset="0"/>
                <a:ea typeface="华文楷体" pitchFamily="2" charset="-122"/>
              </a:rPr>
              <a:t>由监督程序将磁带上的第一个作业装入内存，并把运行控制权交给该作业。当该作业处理完成时，又把控制权交还给监督程序，再由监督程序把磁带（盘）上的第二个作业调入内存。</a:t>
            </a:r>
          </a:p>
          <a:p>
            <a:pPr>
              <a:spcBef>
                <a:spcPct val="50000"/>
              </a:spcBef>
            </a:pPr>
            <a:r>
              <a:rPr lang="zh-CN" altLang="en-US" sz="2400" b="1" dirty="0">
                <a:latin typeface="Franklin Gothic Book" pitchFamily="34" charset="0"/>
                <a:ea typeface="华文楷体" pitchFamily="2" charset="-122"/>
              </a:rPr>
              <a:t>计算机系统这样一个作业一个作业地进行处理，直至磁带（盘）上的所有作业全部完成。</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lnSpc>
                <a:spcPct val="150000"/>
              </a:lnSpc>
            </a:pPr>
            <a:r>
              <a:rPr lang="zh-CN" altLang="en-US" sz="4000" b="1">
                <a:latin typeface="Verdana" pitchFamily="34" charset="0"/>
                <a:ea typeface="隶书" pitchFamily="49" charset="-122"/>
              </a:rPr>
              <a:t>单道批处理系统</a:t>
            </a:r>
          </a:p>
        </p:txBody>
      </p:sp>
      <p:sp>
        <p:nvSpPr>
          <p:cNvPr id="41987" name="Rectangle 3"/>
          <p:cNvSpPr>
            <a:spLocks noChangeArrowheads="1"/>
          </p:cNvSpPr>
          <p:nvPr/>
        </p:nvSpPr>
        <p:spPr bwMode="auto">
          <a:xfrm>
            <a:off x="457200" y="1508621"/>
            <a:ext cx="82296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buClr>
                <a:schemeClr val="hlink"/>
              </a:buClr>
              <a:buFont typeface="Wingdings" pitchFamily="2" charset="2"/>
              <a:buChar char="v"/>
            </a:pPr>
            <a:r>
              <a:rPr lang="zh-CN" altLang="en-US" sz="2400" b="1" dirty="0">
                <a:solidFill>
                  <a:srgbClr val="FF6600"/>
                </a:solidFill>
                <a:latin typeface="华文楷体" pitchFamily="2" charset="-122"/>
                <a:ea typeface="华文楷体" pitchFamily="2" charset="-122"/>
              </a:rPr>
              <a:t>自动性</a:t>
            </a:r>
          </a:p>
          <a:p>
            <a:pPr marL="342900" indent="-342900">
              <a:lnSpc>
                <a:spcPct val="150000"/>
              </a:lnSpc>
              <a:buClr>
                <a:schemeClr val="hlink"/>
              </a:buClr>
              <a:buFont typeface="Wingdings" pitchFamily="2" charset="2"/>
              <a:buNone/>
            </a:pPr>
            <a:r>
              <a:rPr lang="zh-CN" altLang="en-US" sz="2400" b="1" dirty="0">
                <a:latin typeface="华文楷体" pitchFamily="2" charset="-122"/>
                <a:ea typeface="华文楷体" pitchFamily="2" charset="-122"/>
              </a:rPr>
              <a:t>           作业能够自动地逐个依次运行，无须人工干预</a:t>
            </a:r>
          </a:p>
          <a:p>
            <a:pPr marL="342900" indent="-342900">
              <a:lnSpc>
                <a:spcPct val="150000"/>
              </a:lnSpc>
              <a:buClr>
                <a:schemeClr val="hlink"/>
              </a:buClr>
              <a:buFont typeface="Wingdings" pitchFamily="2" charset="2"/>
              <a:buChar char="v"/>
            </a:pPr>
            <a:r>
              <a:rPr lang="zh-CN" altLang="en-US" sz="2400" b="1" dirty="0">
                <a:solidFill>
                  <a:srgbClr val="FF6600"/>
                </a:solidFill>
                <a:latin typeface="华文楷体" pitchFamily="2" charset="-122"/>
                <a:ea typeface="华文楷体" pitchFamily="2" charset="-122"/>
              </a:rPr>
              <a:t>顺序性</a:t>
            </a:r>
          </a:p>
          <a:p>
            <a:pPr marL="342900" indent="-342900">
              <a:lnSpc>
                <a:spcPct val="150000"/>
              </a:lnSpc>
              <a:buClr>
                <a:schemeClr val="hlink"/>
              </a:buClr>
              <a:buFont typeface="Wingdings" pitchFamily="2" charset="2"/>
              <a:buNone/>
            </a:pPr>
            <a:r>
              <a:rPr lang="zh-CN" altLang="en-US" sz="2400" b="1" dirty="0">
                <a:latin typeface="华文楷体" pitchFamily="2" charset="-122"/>
                <a:ea typeface="华文楷体" pitchFamily="2" charset="-122"/>
              </a:rPr>
              <a:t>           各道作业的完成顺序与进入内存的顺序相同</a:t>
            </a:r>
          </a:p>
          <a:p>
            <a:pPr marL="342900" indent="-342900">
              <a:lnSpc>
                <a:spcPct val="150000"/>
              </a:lnSpc>
              <a:buClr>
                <a:schemeClr val="hlink"/>
              </a:buClr>
              <a:buFont typeface="Wingdings" pitchFamily="2" charset="2"/>
              <a:buChar char="v"/>
            </a:pPr>
            <a:r>
              <a:rPr lang="zh-CN" altLang="en-US" sz="2400" b="1" dirty="0">
                <a:solidFill>
                  <a:srgbClr val="FF6600"/>
                </a:solidFill>
                <a:latin typeface="华文楷体" pitchFamily="2" charset="-122"/>
                <a:ea typeface="华文楷体" pitchFamily="2" charset="-122"/>
              </a:rPr>
              <a:t>单道性</a:t>
            </a:r>
          </a:p>
          <a:p>
            <a:pPr marL="342900" indent="-342900">
              <a:lnSpc>
                <a:spcPct val="150000"/>
              </a:lnSpc>
              <a:buClr>
                <a:schemeClr val="hlink"/>
              </a:buClr>
              <a:buFont typeface="Wingdings" pitchFamily="2" charset="2"/>
              <a:buNone/>
            </a:pPr>
            <a:r>
              <a:rPr lang="zh-CN" altLang="en-US" sz="2400" b="1" dirty="0">
                <a:latin typeface="华文楷体" pitchFamily="2" charset="-122"/>
                <a:ea typeface="华文楷体" pitchFamily="2" charset="-122"/>
              </a:rPr>
              <a:t>           内存中仅有一道程序运行</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lIns="0" rIns="0" bIns="0" anchor="b"/>
          <a:lstStyle/>
          <a:p>
            <a:pPr eaLnBrk="1" hangingPunct="1"/>
            <a:r>
              <a:rPr lang="zh-CN" altLang="zh-CN" b="1"/>
              <a:t>多道批处理系统</a:t>
            </a:r>
          </a:p>
        </p:txBody>
      </p:sp>
      <p:sp>
        <p:nvSpPr>
          <p:cNvPr id="43011" name="Text Box 8"/>
          <p:cNvSpPr txBox="1">
            <a:spLocks noChangeArrowheads="1"/>
          </p:cNvSpPr>
          <p:nvPr/>
        </p:nvSpPr>
        <p:spPr bwMode="auto">
          <a:xfrm>
            <a:off x="107950" y="1484784"/>
            <a:ext cx="8856663" cy="114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spcBef>
                <a:spcPts val="0"/>
              </a:spcBef>
            </a:pPr>
            <a:r>
              <a:rPr lang="en-US" altLang="zh-CN" sz="2400" b="1" dirty="0">
                <a:latin typeface="Times New Roman" pitchFamily="18" charset="0"/>
                <a:ea typeface="华文楷体" pitchFamily="2" charset="-122"/>
                <a:cs typeface="Times New Roman" pitchFamily="18" charset="0"/>
              </a:rPr>
              <a:t>20</a:t>
            </a:r>
            <a:r>
              <a:rPr lang="zh-CN" altLang="en-US" sz="2400" b="1" dirty="0">
                <a:latin typeface="Times New Roman" pitchFamily="18" charset="0"/>
                <a:ea typeface="华文楷体" pitchFamily="2" charset="-122"/>
                <a:cs typeface="Times New Roman" pitchFamily="18" charset="0"/>
              </a:rPr>
              <a:t>世纪</a:t>
            </a:r>
            <a:r>
              <a:rPr lang="en-US" altLang="zh-CN" sz="2400" b="1" dirty="0">
                <a:latin typeface="Times New Roman" pitchFamily="18" charset="0"/>
                <a:ea typeface="华文楷体" pitchFamily="2" charset="-122"/>
                <a:cs typeface="Times New Roman" pitchFamily="18" charset="0"/>
              </a:rPr>
              <a:t>60</a:t>
            </a:r>
            <a:r>
              <a:rPr lang="zh-CN" altLang="en-US" sz="2400" b="1" dirty="0">
                <a:latin typeface="Times New Roman" pitchFamily="18" charset="0"/>
                <a:ea typeface="华文楷体" pitchFamily="2" charset="-122"/>
                <a:cs typeface="Times New Roman" pitchFamily="18" charset="0"/>
              </a:rPr>
              <a:t>年代中期，引入了多道程序设计技术，由此形成了多道批处理系统（</a:t>
            </a:r>
            <a:r>
              <a:rPr lang="en-US" altLang="zh-CN" sz="2400" b="1" dirty="0" err="1">
                <a:latin typeface="Times New Roman" pitchFamily="18" charset="0"/>
                <a:ea typeface="华文楷体" pitchFamily="2" charset="-122"/>
                <a:cs typeface="Times New Roman" pitchFamily="18" charset="0"/>
              </a:rPr>
              <a:t>Multiprogrammed</a:t>
            </a:r>
            <a:r>
              <a:rPr lang="en-US" altLang="zh-CN" sz="2400" b="1" dirty="0">
                <a:latin typeface="Times New Roman" pitchFamily="18" charset="0"/>
                <a:ea typeface="华文楷体" pitchFamily="2" charset="-122"/>
                <a:cs typeface="Times New Roman" pitchFamily="18" charset="0"/>
              </a:rPr>
              <a:t> Batch Processing System</a:t>
            </a:r>
            <a:r>
              <a:rPr lang="zh-CN" altLang="en-US" sz="2400" b="1" dirty="0">
                <a:latin typeface="Times New Roman" pitchFamily="18" charset="0"/>
                <a:ea typeface="华文楷体" pitchFamily="2" charset="-122"/>
                <a:cs typeface="Times New Roman" pitchFamily="18" charset="0"/>
              </a:rPr>
              <a:t>）。</a:t>
            </a:r>
          </a:p>
        </p:txBody>
      </p:sp>
      <p:sp>
        <p:nvSpPr>
          <p:cNvPr id="5" name="Text Box 5"/>
          <p:cNvSpPr txBox="1">
            <a:spLocks noChangeArrowheads="1"/>
          </p:cNvSpPr>
          <p:nvPr/>
        </p:nvSpPr>
        <p:spPr bwMode="auto">
          <a:xfrm>
            <a:off x="107949" y="3284984"/>
            <a:ext cx="8856663" cy="225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spcBef>
                <a:spcPts val="0"/>
              </a:spcBef>
            </a:pPr>
            <a:r>
              <a:rPr lang="en-US" altLang="zh-CN" sz="2400" b="1" dirty="0">
                <a:solidFill>
                  <a:srgbClr val="0000FF"/>
                </a:solidFill>
                <a:latin typeface="华文楷体" pitchFamily="2" charset="-122"/>
                <a:ea typeface="华文楷体" pitchFamily="2" charset="-122"/>
              </a:rPr>
              <a:t>【</a:t>
            </a:r>
            <a:r>
              <a:rPr lang="zh-CN" altLang="en-US" sz="2400" b="1" dirty="0">
                <a:solidFill>
                  <a:srgbClr val="0000FF"/>
                </a:solidFill>
                <a:latin typeface="华文楷体" pitchFamily="2" charset="-122"/>
                <a:ea typeface="华文楷体" pitchFamily="2" charset="-122"/>
              </a:rPr>
              <a:t>多道程序设计原理</a:t>
            </a:r>
            <a:r>
              <a:rPr lang="en-US" altLang="zh-CN" sz="2400" b="1" dirty="0">
                <a:solidFill>
                  <a:srgbClr val="0000FF"/>
                </a:solidFill>
                <a:latin typeface="华文楷体" pitchFamily="2" charset="-122"/>
                <a:ea typeface="华文楷体" pitchFamily="2" charset="-122"/>
              </a:rPr>
              <a:t>】</a:t>
            </a:r>
            <a:r>
              <a:rPr lang="zh-CN" altLang="en-US" sz="2400" b="1" dirty="0">
                <a:solidFill>
                  <a:srgbClr val="0000FF"/>
                </a:solidFill>
                <a:latin typeface="华文楷体" pitchFamily="2" charset="-122"/>
                <a:ea typeface="华文楷体" pitchFamily="2" charset="-122"/>
              </a:rPr>
              <a:t>：</a:t>
            </a:r>
            <a:r>
              <a:rPr lang="zh-CN" altLang="en-US" sz="2400" b="1" dirty="0">
                <a:latin typeface="华文楷体" pitchFamily="2" charset="-122"/>
                <a:ea typeface="华文楷体" pitchFamily="2" charset="-122"/>
              </a:rPr>
              <a:t>在计算机内存中同时存放几道相互独立的程序，它们在管理程序的控制下相互穿插地运行，</a:t>
            </a:r>
            <a:r>
              <a:rPr lang="zh-CN" altLang="en-US" sz="2400" b="1" u="sng" dirty="0">
                <a:latin typeface="华文楷体" pitchFamily="2" charset="-122"/>
                <a:ea typeface="华文楷体" pitchFamily="2" charset="-122"/>
              </a:rPr>
              <a:t>共享</a:t>
            </a:r>
            <a:r>
              <a:rPr lang="en-US" altLang="zh-CN" sz="2400" b="1" u="sng" dirty="0">
                <a:latin typeface="华文楷体" pitchFamily="2" charset="-122"/>
                <a:ea typeface="华文楷体" pitchFamily="2" charset="-122"/>
              </a:rPr>
              <a:t>CPU</a:t>
            </a:r>
            <a:r>
              <a:rPr lang="zh-CN" altLang="en-US" sz="2400" b="1" u="sng" dirty="0">
                <a:latin typeface="华文楷体" pitchFamily="2" charset="-122"/>
                <a:ea typeface="华文楷体" pitchFamily="2" charset="-122"/>
              </a:rPr>
              <a:t>和外设等资源</a:t>
            </a:r>
            <a:r>
              <a:rPr lang="zh-CN" altLang="en-US" sz="2400" b="1" dirty="0">
                <a:latin typeface="华文楷体" pitchFamily="2" charset="-122"/>
                <a:ea typeface="华文楷体" pitchFamily="2" charset="-122"/>
              </a:rPr>
              <a:t>。</a:t>
            </a:r>
            <a:endParaRPr lang="en-US" altLang="zh-CN" sz="2400" b="1" dirty="0">
              <a:latin typeface="华文楷体" pitchFamily="2" charset="-122"/>
              <a:ea typeface="华文楷体" pitchFamily="2" charset="-122"/>
            </a:endParaRPr>
          </a:p>
          <a:p>
            <a:pPr>
              <a:lnSpc>
                <a:spcPct val="150000"/>
              </a:lnSpc>
              <a:spcBef>
                <a:spcPts val="0"/>
              </a:spcBef>
            </a:pPr>
            <a:r>
              <a:rPr lang="zh-CN" altLang="en-US" sz="2400" b="1" dirty="0">
                <a:solidFill>
                  <a:srgbClr val="FF6600"/>
                </a:solidFill>
                <a:latin typeface="华文楷体" pitchFamily="2" charset="-122"/>
                <a:ea typeface="华文楷体" pitchFamily="2" charset="-122"/>
              </a:rPr>
              <a:t>采用多道程序设计技术的批处理系统称为多道批处理系统</a:t>
            </a:r>
            <a:endParaRPr lang="zh-CN" altLang="en-US" sz="2400" b="1" dirty="0">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lIns="0" rIns="0" bIns="0" anchor="b"/>
          <a:lstStyle/>
          <a:p>
            <a:pPr eaLnBrk="1" hangingPunct="1"/>
            <a:r>
              <a:rPr lang="zh-CN" altLang="zh-CN" b="1"/>
              <a:t>多道批处理系统</a:t>
            </a:r>
          </a:p>
        </p:txBody>
      </p:sp>
      <p:sp>
        <p:nvSpPr>
          <p:cNvPr id="45059" name="Text Box 8"/>
          <p:cNvSpPr txBox="1">
            <a:spLocks noChangeArrowheads="1"/>
          </p:cNvSpPr>
          <p:nvPr/>
        </p:nvSpPr>
        <p:spPr bwMode="auto">
          <a:xfrm>
            <a:off x="107950" y="1484784"/>
            <a:ext cx="885666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latin typeface="Franklin Gothic Book" pitchFamily="34" charset="0"/>
                <a:ea typeface="华文楷体" pitchFamily="2" charset="-122"/>
              </a:rPr>
              <a:t>用户所提交的作业都先存放在外存上并排成一个队列，作业调度程序按一定算法从后备队列中选择若干个作业调入内存，使它们共享</a:t>
            </a:r>
            <a:r>
              <a:rPr lang="en-US" altLang="zh-CN" sz="2400" b="1" dirty="0">
                <a:latin typeface="Franklin Gothic Book" pitchFamily="34" charset="0"/>
                <a:ea typeface="华文楷体" pitchFamily="2" charset="-122"/>
              </a:rPr>
              <a:t>CPU</a:t>
            </a:r>
            <a:r>
              <a:rPr lang="zh-CN" altLang="en-US" sz="2400" b="1" dirty="0">
                <a:latin typeface="Franklin Gothic Book" pitchFamily="34" charset="0"/>
                <a:ea typeface="华文楷体" pitchFamily="2" charset="-122"/>
              </a:rPr>
              <a:t>和系统中的各种资源。</a:t>
            </a:r>
            <a:endParaRPr lang="en-US" altLang="zh-CN" sz="2400" b="1" dirty="0">
              <a:latin typeface="Franklin Gothic Book" pitchFamily="34" charset="0"/>
              <a:ea typeface="华文楷体" pitchFamily="2" charset="-122"/>
            </a:endParaRPr>
          </a:p>
          <a:p>
            <a:pPr>
              <a:spcBef>
                <a:spcPct val="50000"/>
              </a:spcBef>
            </a:pPr>
            <a:endParaRPr lang="zh-CN" altLang="en-US" sz="2400" b="1" dirty="0">
              <a:latin typeface="Franklin Gothic Book" pitchFamily="34" charset="0"/>
              <a:ea typeface="华文楷体" pitchFamily="2" charset="-122"/>
            </a:endParaRPr>
          </a:p>
          <a:p>
            <a:pPr>
              <a:spcBef>
                <a:spcPct val="50000"/>
              </a:spcBef>
            </a:pPr>
            <a:r>
              <a:rPr lang="zh-CN" altLang="en-US" sz="2400" b="1" dirty="0">
                <a:latin typeface="Franklin Gothic Book" pitchFamily="34" charset="0"/>
                <a:ea typeface="华文楷体" pitchFamily="2" charset="-122"/>
              </a:rPr>
              <a:t>引入多道程序设计技术可以带来如下好处：</a:t>
            </a:r>
          </a:p>
          <a:p>
            <a:pPr>
              <a:spcBef>
                <a:spcPct val="50000"/>
              </a:spcBef>
            </a:pPr>
            <a:r>
              <a:rPr lang="zh-CN" altLang="en-US" sz="2400" b="1" dirty="0">
                <a:latin typeface="Franklin Gothic Book" pitchFamily="34" charset="0"/>
                <a:ea typeface="华文楷体" pitchFamily="2" charset="-122"/>
              </a:rPr>
              <a:t>（</a:t>
            </a:r>
            <a:r>
              <a:rPr lang="en-US" altLang="zh-CN" sz="2400" b="1" dirty="0">
                <a:latin typeface="Franklin Gothic Book" pitchFamily="34" charset="0"/>
                <a:ea typeface="华文楷体" pitchFamily="2" charset="-122"/>
              </a:rPr>
              <a:t>1</a:t>
            </a:r>
            <a:r>
              <a:rPr lang="zh-CN" altLang="en-US" sz="2400" b="1" dirty="0">
                <a:latin typeface="Franklin Gothic Book" pitchFamily="34" charset="0"/>
                <a:ea typeface="华文楷体" pitchFamily="2" charset="-122"/>
              </a:rPr>
              <a:t>）提高</a:t>
            </a:r>
            <a:r>
              <a:rPr lang="en-US" altLang="zh-CN" sz="2400" b="1" dirty="0">
                <a:latin typeface="Franklin Gothic Book" pitchFamily="34" charset="0"/>
                <a:ea typeface="华文楷体" pitchFamily="2" charset="-122"/>
              </a:rPr>
              <a:t>CPU</a:t>
            </a:r>
            <a:r>
              <a:rPr lang="zh-CN" altLang="en-US" sz="2400" b="1" dirty="0">
                <a:latin typeface="Franklin Gothic Book" pitchFamily="34" charset="0"/>
                <a:ea typeface="华文楷体" pitchFamily="2" charset="-122"/>
              </a:rPr>
              <a:t>利用率</a:t>
            </a:r>
          </a:p>
          <a:p>
            <a:pPr>
              <a:spcBef>
                <a:spcPct val="50000"/>
              </a:spcBef>
            </a:pPr>
            <a:r>
              <a:rPr lang="zh-CN" altLang="en-US" sz="2400" b="1" dirty="0">
                <a:latin typeface="Franklin Gothic Book" pitchFamily="34" charset="0"/>
                <a:ea typeface="华文楷体" pitchFamily="2" charset="-122"/>
              </a:rPr>
              <a:t>（</a:t>
            </a:r>
            <a:r>
              <a:rPr lang="en-US" altLang="zh-CN" sz="2400" b="1" dirty="0">
                <a:latin typeface="Franklin Gothic Book" pitchFamily="34" charset="0"/>
                <a:ea typeface="华文楷体" pitchFamily="2" charset="-122"/>
              </a:rPr>
              <a:t>2</a:t>
            </a:r>
            <a:r>
              <a:rPr lang="zh-CN" altLang="en-US" sz="2400" b="1" dirty="0">
                <a:latin typeface="Franklin Gothic Book" pitchFamily="34" charset="0"/>
                <a:ea typeface="华文楷体" pitchFamily="2" charset="-122"/>
              </a:rPr>
              <a:t>）提高内存和</a:t>
            </a:r>
            <a:r>
              <a:rPr lang="en-US" altLang="zh-CN" sz="2400" b="1" dirty="0">
                <a:latin typeface="Franklin Gothic Book" pitchFamily="34" charset="0"/>
                <a:ea typeface="华文楷体" pitchFamily="2" charset="-122"/>
              </a:rPr>
              <a:t>I/O</a:t>
            </a:r>
            <a:r>
              <a:rPr lang="zh-CN" altLang="en-US" sz="2400" b="1" dirty="0">
                <a:latin typeface="Franklin Gothic Book" pitchFamily="34" charset="0"/>
                <a:ea typeface="华文楷体" pitchFamily="2" charset="-122"/>
              </a:rPr>
              <a:t>设备的利用率</a:t>
            </a:r>
          </a:p>
          <a:p>
            <a:pPr>
              <a:spcBef>
                <a:spcPct val="50000"/>
              </a:spcBef>
            </a:pPr>
            <a:r>
              <a:rPr lang="zh-CN" altLang="en-US" sz="2400" b="1" dirty="0">
                <a:latin typeface="Franklin Gothic Book" pitchFamily="34" charset="0"/>
                <a:ea typeface="华文楷体" pitchFamily="2" charset="-122"/>
              </a:rPr>
              <a:t>（</a:t>
            </a:r>
            <a:r>
              <a:rPr lang="en-US" altLang="zh-CN" sz="2400" b="1" dirty="0">
                <a:latin typeface="Franklin Gothic Book" pitchFamily="34" charset="0"/>
                <a:ea typeface="华文楷体" pitchFamily="2" charset="-122"/>
              </a:rPr>
              <a:t>3</a:t>
            </a:r>
            <a:r>
              <a:rPr lang="zh-CN" altLang="en-US" sz="2400" b="1" dirty="0">
                <a:latin typeface="Franklin Gothic Book" pitchFamily="34" charset="0"/>
                <a:ea typeface="华文楷体" pitchFamily="2" charset="-122"/>
              </a:rPr>
              <a:t>）增加系统吞吐量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zh-CN" altLang="zh-CN" sz="3600" b="1">
                <a:latin typeface="Times New Roman" pitchFamily="18" charset="0"/>
                <a:cs typeface="Times New Roman" pitchFamily="18" charset="0"/>
              </a:rPr>
              <a:t>单道程序运行情况</a:t>
            </a:r>
          </a:p>
        </p:txBody>
      </p:sp>
      <p:sp>
        <p:nvSpPr>
          <p:cNvPr id="46083" name="Line 3"/>
          <p:cNvSpPr>
            <a:spLocks noChangeShapeType="1"/>
          </p:cNvSpPr>
          <p:nvPr/>
        </p:nvSpPr>
        <p:spPr bwMode="auto">
          <a:xfrm>
            <a:off x="1524000" y="3868738"/>
            <a:ext cx="71628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4" name="Line 4"/>
          <p:cNvSpPr>
            <a:spLocks noChangeShapeType="1"/>
          </p:cNvSpPr>
          <p:nvPr/>
        </p:nvSpPr>
        <p:spPr bwMode="auto">
          <a:xfrm>
            <a:off x="3886200" y="2344738"/>
            <a:ext cx="45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5" name="Line 5"/>
          <p:cNvSpPr>
            <a:spLocks noChangeShapeType="1"/>
          </p:cNvSpPr>
          <p:nvPr/>
        </p:nvSpPr>
        <p:spPr bwMode="auto">
          <a:xfrm>
            <a:off x="1524000" y="1582738"/>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6" name="Line 6"/>
          <p:cNvSpPr>
            <a:spLocks noChangeShapeType="1"/>
          </p:cNvSpPr>
          <p:nvPr/>
        </p:nvSpPr>
        <p:spPr bwMode="auto">
          <a:xfrm>
            <a:off x="2057400" y="2344738"/>
            <a:ext cx="45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7" name="Line 7"/>
          <p:cNvSpPr>
            <a:spLocks noChangeShapeType="1"/>
          </p:cNvSpPr>
          <p:nvPr/>
        </p:nvSpPr>
        <p:spPr bwMode="auto">
          <a:xfrm>
            <a:off x="2514600" y="3106738"/>
            <a:ext cx="13716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8" name="Line 8"/>
          <p:cNvSpPr>
            <a:spLocks noChangeShapeType="1"/>
          </p:cNvSpPr>
          <p:nvPr/>
        </p:nvSpPr>
        <p:spPr bwMode="auto">
          <a:xfrm>
            <a:off x="4343400" y="1582738"/>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89" name="Line 9"/>
          <p:cNvSpPr>
            <a:spLocks noChangeShapeType="1"/>
          </p:cNvSpPr>
          <p:nvPr/>
        </p:nvSpPr>
        <p:spPr bwMode="auto">
          <a:xfrm>
            <a:off x="4876800" y="2344738"/>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0" name="Line 10"/>
          <p:cNvSpPr>
            <a:spLocks noChangeShapeType="1"/>
          </p:cNvSpPr>
          <p:nvPr/>
        </p:nvSpPr>
        <p:spPr bwMode="auto">
          <a:xfrm>
            <a:off x="6781800" y="2344738"/>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1" name="Line 11"/>
          <p:cNvSpPr>
            <a:spLocks noChangeShapeType="1"/>
          </p:cNvSpPr>
          <p:nvPr/>
        </p:nvSpPr>
        <p:spPr bwMode="auto">
          <a:xfrm>
            <a:off x="5410200" y="3106738"/>
            <a:ext cx="13716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2" name="Line 12"/>
          <p:cNvSpPr>
            <a:spLocks noChangeShapeType="1"/>
          </p:cNvSpPr>
          <p:nvPr/>
        </p:nvSpPr>
        <p:spPr bwMode="auto">
          <a:xfrm flipH="1">
            <a:off x="2057400" y="1582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3" name="Line 13"/>
          <p:cNvSpPr>
            <a:spLocks noChangeShapeType="1"/>
          </p:cNvSpPr>
          <p:nvPr/>
        </p:nvSpPr>
        <p:spPr bwMode="auto">
          <a:xfrm flipH="1">
            <a:off x="2514600" y="2344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4" name="Line 14"/>
          <p:cNvSpPr>
            <a:spLocks noChangeShapeType="1"/>
          </p:cNvSpPr>
          <p:nvPr/>
        </p:nvSpPr>
        <p:spPr bwMode="auto">
          <a:xfrm flipH="1">
            <a:off x="7315200" y="1582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5" name="Line 15"/>
          <p:cNvSpPr>
            <a:spLocks noChangeShapeType="1"/>
          </p:cNvSpPr>
          <p:nvPr/>
        </p:nvSpPr>
        <p:spPr bwMode="auto">
          <a:xfrm flipH="1">
            <a:off x="6781800" y="2344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6" name="Line 16"/>
          <p:cNvSpPr>
            <a:spLocks noChangeShapeType="1"/>
          </p:cNvSpPr>
          <p:nvPr/>
        </p:nvSpPr>
        <p:spPr bwMode="auto">
          <a:xfrm flipH="1">
            <a:off x="5410200" y="2344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7" name="Line 17"/>
          <p:cNvSpPr>
            <a:spLocks noChangeShapeType="1"/>
          </p:cNvSpPr>
          <p:nvPr/>
        </p:nvSpPr>
        <p:spPr bwMode="auto">
          <a:xfrm flipH="1">
            <a:off x="4876800" y="1582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8" name="Line 18"/>
          <p:cNvSpPr>
            <a:spLocks noChangeShapeType="1"/>
          </p:cNvSpPr>
          <p:nvPr/>
        </p:nvSpPr>
        <p:spPr bwMode="auto">
          <a:xfrm flipH="1">
            <a:off x="4343400" y="1582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099" name="Line 19"/>
          <p:cNvSpPr>
            <a:spLocks noChangeShapeType="1"/>
          </p:cNvSpPr>
          <p:nvPr/>
        </p:nvSpPr>
        <p:spPr bwMode="auto">
          <a:xfrm flipH="1">
            <a:off x="3886200" y="2344738"/>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100" name="Line 20"/>
          <p:cNvSpPr>
            <a:spLocks noChangeShapeType="1"/>
          </p:cNvSpPr>
          <p:nvPr/>
        </p:nvSpPr>
        <p:spPr bwMode="auto">
          <a:xfrm>
            <a:off x="7315200" y="1582738"/>
            <a:ext cx="838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latin typeface="Times New Roman" pitchFamily="18" charset="0"/>
              <a:cs typeface="Times New Roman" pitchFamily="18" charset="0"/>
            </a:endParaRPr>
          </a:p>
        </p:txBody>
      </p:sp>
      <p:sp>
        <p:nvSpPr>
          <p:cNvPr id="46101" name="Text Box 21"/>
          <p:cNvSpPr txBox="1">
            <a:spLocks noChangeArrowheads="1"/>
          </p:cNvSpPr>
          <p:nvPr/>
        </p:nvSpPr>
        <p:spPr bwMode="auto">
          <a:xfrm>
            <a:off x="152400" y="1354138"/>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rgbClr val="0070C0"/>
                </a:solidFill>
                <a:latin typeface="Times New Roman" pitchFamily="18" charset="0"/>
                <a:ea typeface="楷体_GB2312" pitchFamily="1" charset="-122"/>
                <a:cs typeface="Times New Roman" pitchFamily="18" charset="0"/>
              </a:rPr>
              <a:t>用户程序</a:t>
            </a:r>
          </a:p>
        </p:txBody>
      </p:sp>
      <p:sp>
        <p:nvSpPr>
          <p:cNvPr id="46102" name="Text Box 22"/>
          <p:cNvSpPr txBox="1">
            <a:spLocks noChangeArrowheads="1"/>
          </p:cNvSpPr>
          <p:nvPr/>
        </p:nvSpPr>
        <p:spPr bwMode="auto">
          <a:xfrm>
            <a:off x="152400" y="20542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Times New Roman" pitchFamily="18" charset="0"/>
                <a:ea typeface="楷体_GB2312" pitchFamily="1" charset="-122"/>
                <a:cs typeface="Times New Roman" pitchFamily="18" charset="0"/>
              </a:rPr>
              <a:t>监督程序</a:t>
            </a:r>
          </a:p>
        </p:txBody>
      </p:sp>
      <p:sp>
        <p:nvSpPr>
          <p:cNvPr id="46103" name="Text Box 23"/>
          <p:cNvSpPr txBox="1">
            <a:spLocks noChangeArrowheads="1"/>
          </p:cNvSpPr>
          <p:nvPr/>
        </p:nvSpPr>
        <p:spPr bwMode="auto">
          <a:xfrm>
            <a:off x="228600" y="2801938"/>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I/O</a:t>
            </a:r>
            <a:r>
              <a:rPr lang="zh-CN" altLang="en-US" sz="2400" b="1">
                <a:solidFill>
                  <a:srgbClr val="0070C0"/>
                </a:solidFill>
                <a:latin typeface="Times New Roman" pitchFamily="18" charset="0"/>
                <a:ea typeface="楷体_GB2312" pitchFamily="1" charset="-122"/>
                <a:cs typeface="Times New Roman" pitchFamily="18" charset="0"/>
              </a:rPr>
              <a:t>操作</a:t>
            </a:r>
          </a:p>
        </p:txBody>
      </p:sp>
      <p:sp>
        <p:nvSpPr>
          <p:cNvPr id="46104" name="Text Box 24"/>
          <p:cNvSpPr txBox="1">
            <a:spLocks noChangeArrowheads="1"/>
          </p:cNvSpPr>
          <p:nvPr/>
        </p:nvSpPr>
        <p:spPr bwMode="auto">
          <a:xfrm>
            <a:off x="1447800" y="1052513"/>
            <a:ext cx="190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latin typeface="Times New Roman" pitchFamily="18" charset="0"/>
                <a:ea typeface="楷体_GB2312" pitchFamily="1" charset="-122"/>
                <a:cs typeface="Times New Roman" pitchFamily="18" charset="0"/>
              </a:rPr>
              <a:t>I/O</a:t>
            </a:r>
            <a:r>
              <a:rPr lang="zh-CN" altLang="en-US" sz="2000" b="1">
                <a:solidFill>
                  <a:srgbClr val="0070C0"/>
                </a:solidFill>
                <a:latin typeface="Times New Roman" pitchFamily="18" charset="0"/>
                <a:ea typeface="楷体_GB2312" pitchFamily="1" charset="-122"/>
                <a:cs typeface="Times New Roman" pitchFamily="18" charset="0"/>
              </a:rPr>
              <a:t>中断请求</a:t>
            </a:r>
          </a:p>
        </p:txBody>
      </p:sp>
      <p:sp>
        <p:nvSpPr>
          <p:cNvPr id="46105" name="Text Box 25"/>
          <p:cNvSpPr txBox="1">
            <a:spLocks noChangeArrowheads="1"/>
          </p:cNvSpPr>
          <p:nvPr/>
        </p:nvSpPr>
        <p:spPr bwMode="auto">
          <a:xfrm>
            <a:off x="18288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1</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06" name="Text Box 26"/>
          <p:cNvSpPr txBox="1">
            <a:spLocks noChangeArrowheads="1"/>
          </p:cNvSpPr>
          <p:nvPr/>
        </p:nvSpPr>
        <p:spPr bwMode="auto">
          <a:xfrm>
            <a:off x="6858000" y="25733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000" b="1">
                <a:solidFill>
                  <a:srgbClr val="0070C0"/>
                </a:solidFill>
                <a:latin typeface="Times New Roman" pitchFamily="18" charset="0"/>
                <a:ea typeface="楷体_GB2312" pitchFamily="1" charset="-122"/>
                <a:cs typeface="Times New Roman" pitchFamily="18" charset="0"/>
              </a:rPr>
              <a:t>结束中断</a:t>
            </a:r>
          </a:p>
        </p:txBody>
      </p:sp>
      <p:sp>
        <p:nvSpPr>
          <p:cNvPr id="46107" name="Text Box 27"/>
          <p:cNvSpPr txBox="1">
            <a:spLocks noChangeArrowheads="1"/>
          </p:cNvSpPr>
          <p:nvPr/>
        </p:nvSpPr>
        <p:spPr bwMode="auto">
          <a:xfrm>
            <a:off x="5943600" y="18875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a:spcBef>
                <a:spcPct val="50000"/>
              </a:spcBef>
            </a:pPr>
            <a:r>
              <a:rPr lang="en-US" altLang="zh-CN" sz="2000" b="1">
                <a:solidFill>
                  <a:srgbClr val="0070C0"/>
                </a:solidFill>
                <a:latin typeface="Times New Roman" pitchFamily="18" charset="0"/>
                <a:ea typeface="楷体_GB2312" pitchFamily="1" charset="-122"/>
                <a:cs typeface="Times New Roman" pitchFamily="18" charset="0"/>
              </a:rPr>
              <a:t>I/O</a:t>
            </a:r>
            <a:r>
              <a:rPr lang="zh-CN" altLang="en-US" sz="2000" b="1">
                <a:solidFill>
                  <a:srgbClr val="0070C0"/>
                </a:solidFill>
                <a:latin typeface="Times New Roman" pitchFamily="18" charset="0"/>
                <a:ea typeface="楷体_GB2312" pitchFamily="1" charset="-122"/>
                <a:cs typeface="Times New Roman" pitchFamily="18" charset="0"/>
              </a:rPr>
              <a:t>完成</a:t>
            </a:r>
          </a:p>
        </p:txBody>
      </p:sp>
      <p:sp>
        <p:nvSpPr>
          <p:cNvPr id="46108" name="Text Box 28"/>
          <p:cNvSpPr txBox="1">
            <a:spLocks noChangeArrowheads="1"/>
          </p:cNvSpPr>
          <p:nvPr/>
        </p:nvSpPr>
        <p:spPr bwMode="auto">
          <a:xfrm>
            <a:off x="4800600" y="18875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000" b="1">
                <a:solidFill>
                  <a:srgbClr val="0070C0"/>
                </a:solidFill>
                <a:latin typeface="Times New Roman" pitchFamily="18" charset="0"/>
                <a:ea typeface="楷体_GB2312" pitchFamily="1" charset="-122"/>
                <a:cs typeface="Times New Roman" pitchFamily="18" charset="0"/>
              </a:rPr>
              <a:t>启动</a:t>
            </a:r>
            <a:r>
              <a:rPr lang="en-US" altLang="zh-CN" sz="2000" b="1">
                <a:solidFill>
                  <a:srgbClr val="0070C0"/>
                </a:solidFill>
                <a:latin typeface="Times New Roman" pitchFamily="18" charset="0"/>
                <a:ea typeface="楷体_GB2312" pitchFamily="1" charset="-122"/>
                <a:cs typeface="Times New Roman" pitchFamily="18" charset="0"/>
              </a:rPr>
              <a:t>I/O</a:t>
            </a:r>
          </a:p>
        </p:txBody>
      </p:sp>
      <p:sp>
        <p:nvSpPr>
          <p:cNvPr id="46109" name="Text Box 29"/>
          <p:cNvSpPr txBox="1">
            <a:spLocks noChangeArrowheads="1"/>
          </p:cNvSpPr>
          <p:nvPr/>
        </p:nvSpPr>
        <p:spPr bwMode="auto">
          <a:xfrm>
            <a:off x="4419600" y="1125538"/>
            <a:ext cx="190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latin typeface="Times New Roman" pitchFamily="18" charset="0"/>
                <a:ea typeface="楷体_GB2312" pitchFamily="1" charset="-122"/>
                <a:cs typeface="Times New Roman" pitchFamily="18" charset="0"/>
              </a:rPr>
              <a:t>I/O</a:t>
            </a:r>
            <a:r>
              <a:rPr lang="zh-CN" altLang="en-US" sz="2000" b="1">
                <a:solidFill>
                  <a:srgbClr val="0070C0"/>
                </a:solidFill>
                <a:latin typeface="Times New Roman" pitchFamily="18" charset="0"/>
                <a:ea typeface="楷体_GB2312" pitchFamily="1" charset="-122"/>
                <a:cs typeface="Times New Roman" pitchFamily="18" charset="0"/>
              </a:rPr>
              <a:t>中断请求</a:t>
            </a:r>
          </a:p>
        </p:txBody>
      </p:sp>
      <p:sp>
        <p:nvSpPr>
          <p:cNvPr id="46110" name="Text Box 30"/>
          <p:cNvSpPr txBox="1">
            <a:spLocks noChangeArrowheads="1"/>
          </p:cNvSpPr>
          <p:nvPr/>
        </p:nvSpPr>
        <p:spPr bwMode="auto">
          <a:xfrm>
            <a:off x="3810000" y="24971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000" b="1">
                <a:solidFill>
                  <a:srgbClr val="0070C0"/>
                </a:solidFill>
                <a:latin typeface="Times New Roman" pitchFamily="18" charset="0"/>
                <a:ea typeface="楷体_GB2312" pitchFamily="1" charset="-122"/>
                <a:cs typeface="Times New Roman" pitchFamily="18" charset="0"/>
              </a:rPr>
              <a:t>结束中断</a:t>
            </a:r>
          </a:p>
        </p:txBody>
      </p:sp>
      <p:sp>
        <p:nvSpPr>
          <p:cNvPr id="46111" name="Text Box 31"/>
          <p:cNvSpPr txBox="1">
            <a:spLocks noChangeArrowheads="1"/>
          </p:cNvSpPr>
          <p:nvPr/>
        </p:nvSpPr>
        <p:spPr bwMode="auto">
          <a:xfrm>
            <a:off x="3200400" y="18875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latin typeface="Times New Roman" pitchFamily="18" charset="0"/>
                <a:ea typeface="楷体_GB2312" pitchFamily="1" charset="-122"/>
                <a:cs typeface="Times New Roman" pitchFamily="18" charset="0"/>
              </a:rPr>
              <a:t>I/O</a:t>
            </a:r>
            <a:r>
              <a:rPr lang="zh-CN" altLang="en-US" sz="2000" b="1">
                <a:solidFill>
                  <a:srgbClr val="0070C0"/>
                </a:solidFill>
                <a:latin typeface="Times New Roman" pitchFamily="18" charset="0"/>
                <a:ea typeface="楷体_GB2312" pitchFamily="1" charset="-122"/>
                <a:cs typeface="Times New Roman" pitchFamily="18" charset="0"/>
              </a:rPr>
              <a:t>完成</a:t>
            </a:r>
          </a:p>
        </p:txBody>
      </p:sp>
      <p:sp>
        <p:nvSpPr>
          <p:cNvPr id="46112" name="Text Box 32"/>
          <p:cNvSpPr txBox="1">
            <a:spLocks noChangeArrowheads="1"/>
          </p:cNvSpPr>
          <p:nvPr/>
        </p:nvSpPr>
        <p:spPr bwMode="auto">
          <a:xfrm>
            <a:off x="1981200" y="1887538"/>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000" b="1">
                <a:solidFill>
                  <a:srgbClr val="0070C0"/>
                </a:solidFill>
                <a:latin typeface="Times New Roman" pitchFamily="18" charset="0"/>
                <a:ea typeface="楷体_GB2312" pitchFamily="1" charset="-122"/>
                <a:cs typeface="Times New Roman" pitchFamily="18" charset="0"/>
              </a:rPr>
              <a:t>启动</a:t>
            </a:r>
            <a:r>
              <a:rPr lang="en-US" altLang="zh-CN" sz="2000" b="1">
                <a:solidFill>
                  <a:srgbClr val="0070C0"/>
                </a:solidFill>
                <a:latin typeface="Times New Roman" pitchFamily="18" charset="0"/>
                <a:ea typeface="楷体_GB2312" pitchFamily="1" charset="-122"/>
                <a:cs typeface="Times New Roman" pitchFamily="18" charset="0"/>
              </a:rPr>
              <a:t>I/O</a:t>
            </a:r>
          </a:p>
        </p:txBody>
      </p:sp>
      <p:sp>
        <p:nvSpPr>
          <p:cNvPr id="46113" name="Text Box 33"/>
          <p:cNvSpPr txBox="1">
            <a:spLocks noChangeArrowheads="1"/>
          </p:cNvSpPr>
          <p:nvPr/>
        </p:nvSpPr>
        <p:spPr bwMode="auto">
          <a:xfrm>
            <a:off x="22860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2</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4" name="Text Box 34"/>
          <p:cNvSpPr txBox="1">
            <a:spLocks noChangeArrowheads="1"/>
          </p:cNvSpPr>
          <p:nvPr/>
        </p:nvSpPr>
        <p:spPr bwMode="auto">
          <a:xfrm>
            <a:off x="36576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3</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5" name="Text Box 35"/>
          <p:cNvSpPr txBox="1">
            <a:spLocks noChangeArrowheads="1"/>
          </p:cNvSpPr>
          <p:nvPr/>
        </p:nvSpPr>
        <p:spPr bwMode="auto">
          <a:xfrm>
            <a:off x="41910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4</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6" name="Text Box 36"/>
          <p:cNvSpPr txBox="1">
            <a:spLocks noChangeArrowheads="1"/>
          </p:cNvSpPr>
          <p:nvPr/>
        </p:nvSpPr>
        <p:spPr bwMode="auto">
          <a:xfrm>
            <a:off x="46482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5</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7" name="Text Box 37"/>
          <p:cNvSpPr txBox="1">
            <a:spLocks noChangeArrowheads="1"/>
          </p:cNvSpPr>
          <p:nvPr/>
        </p:nvSpPr>
        <p:spPr bwMode="auto">
          <a:xfrm>
            <a:off x="51816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6</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8" name="Text Box 38"/>
          <p:cNvSpPr txBox="1">
            <a:spLocks noChangeArrowheads="1"/>
          </p:cNvSpPr>
          <p:nvPr/>
        </p:nvSpPr>
        <p:spPr bwMode="auto">
          <a:xfrm>
            <a:off x="64770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7</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19" name="Text Box 39"/>
          <p:cNvSpPr txBox="1">
            <a:spLocks noChangeArrowheads="1"/>
          </p:cNvSpPr>
          <p:nvPr/>
        </p:nvSpPr>
        <p:spPr bwMode="auto">
          <a:xfrm>
            <a:off x="7086600" y="3335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rgbClr val="0070C0"/>
                </a:solidFill>
                <a:latin typeface="Times New Roman" pitchFamily="18" charset="0"/>
                <a:ea typeface="楷体_GB2312" pitchFamily="1" charset="-122"/>
                <a:cs typeface="Times New Roman" pitchFamily="18" charset="0"/>
              </a:rPr>
              <a:t>t</a:t>
            </a:r>
            <a:r>
              <a:rPr lang="en-US" altLang="zh-CN" sz="2400" b="1" baseline="-25000">
                <a:solidFill>
                  <a:srgbClr val="0070C0"/>
                </a:solidFill>
                <a:latin typeface="Times New Roman" pitchFamily="18" charset="0"/>
                <a:ea typeface="楷体_GB2312" pitchFamily="1" charset="-122"/>
                <a:cs typeface="Times New Roman" pitchFamily="18" charset="0"/>
              </a:rPr>
              <a:t>8</a:t>
            </a:r>
            <a:endParaRPr lang="en-US" altLang="zh-CN" sz="2400" b="1">
              <a:solidFill>
                <a:srgbClr val="0070C0"/>
              </a:solidFill>
              <a:latin typeface="Times New Roman" pitchFamily="18" charset="0"/>
              <a:ea typeface="楷体_GB2312" pitchFamily="1" charset="-122"/>
              <a:cs typeface="Times New Roman" pitchFamily="18" charset="0"/>
            </a:endParaRPr>
          </a:p>
        </p:txBody>
      </p:sp>
      <p:sp>
        <p:nvSpPr>
          <p:cNvPr id="46120" name="Text Box 40"/>
          <p:cNvSpPr txBox="1">
            <a:spLocks noChangeArrowheads="1"/>
          </p:cNvSpPr>
          <p:nvPr/>
        </p:nvSpPr>
        <p:spPr bwMode="auto">
          <a:xfrm>
            <a:off x="1905000" y="4402138"/>
            <a:ext cx="6310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ct val="50000"/>
              </a:spcBef>
            </a:pPr>
            <a:r>
              <a:rPr lang="zh-CN" altLang="en-US" sz="2800" b="1">
                <a:solidFill>
                  <a:srgbClr val="0070C0"/>
                </a:solidFill>
                <a:latin typeface="Times New Roman" pitchFamily="18" charset="0"/>
                <a:ea typeface="楷体_GB2312" pitchFamily="1" charset="-122"/>
                <a:cs typeface="Times New Roman" pitchFamily="18" charset="0"/>
              </a:rPr>
              <a:t>从蓝色的实线来看</a:t>
            </a:r>
            <a:r>
              <a:rPr lang="en-US" altLang="zh-CN" sz="2800" b="1">
                <a:solidFill>
                  <a:srgbClr val="0070C0"/>
                </a:solidFill>
                <a:latin typeface="Times New Roman" pitchFamily="18" charset="0"/>
                <a:ea typeface="楷体_GB2312" pitchFamily="1" charset="-122"/>
                <a:cs typeface="Times New Roman" pitchFamily="18" charset="0"/>
              </a:rPr>
              <a:t>CPU</a:t>
            </a:r>
            <a:r>
              <a:rPr lang="zh-CN" altLang="en-US" sz="2800" b="1">
                <a:solidFill>
                  <a:srgbClr val="0070C0"/>
                </a:solidFill>
                <a:latin typeface="Times New Roman" pitchFamily="18" charset="0"/>
                <a:ea typeface="楷体_GB2312" pitchFamily="1" charset="-122"/>
                <a:cs typeface="Times New Roman" pitchFamily="18" charset="0"/>
              </a:rPr>
              <a:t>是断续性运作</a:t>
            </a:r>
          </a:p>
        </p:txBody>
      </p:sp>
      <p:sp>
        <p:nvSpPr>
          <p:cNvPr id="46121" name="Text Box 41"/>
          <p:cNvSpPr txBox="1">
            <a:spLocks noChangeArrowheads="1"/>
          </p:cNvSpPr>
          <p:nvPr/>
        </p:nvSpPr>
        <p:spPr bwMode="auto">
          <a:xfrm>
            <a:off x="1763713" y="5084763"/>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800" b="1">
                <a:solidFill>
                  <a:srgbClr val="FF0000"/>
                </a:solidFill>
                <a:latin typeface="Times New Roman" pitchFamily="18" charset="0"/>
                <a:ea typeface="华文楷体" pitchFamily="2" charset="-122"/>
                <a:cs typeface="Times New Roman" pitchFamily="18" charset="0"/>
              </a:rPr>
              <a:t>t2~t3</a:t>
            </a:r>
            <a:r>
              <a:rPr lang="zh-CN" altLang="en-US" sz="2800" b="1">
                <a:solidFill>
                  <a:srgbClr val="FF0000"/>
                </a:solidFill>
                <a:latin typeface="Times New Roman" pitchFamily="18" charset="0"/>
                <a:ea typeface="华文楷体" pitchFamily="2" charset="-122"/>
                <a:cs typeface="Times New Roman" pitchFamily="18" charset="0"/>
              </a:rPr>
              <a:t>、 </a:t>
            </a:r>
            <a:r>
              <a:rPr lang="en-US" altLang="zh-CN" sz="2800" b="1">
                <a:solidFill>
                  <a:srgbClr val="FF0000"/>
                </a:solidFill>
                <a:latin typeface="Times New Roman" pitchFamily="18" charset="0"/>
                <a:ea typeface="华文楷体" pitchFamily="2" charset="-122"/>
                <a:cs typeface="Times New Roman" pitchFamily="18" charset="0"/>
              </a:rPr>
              <a:t>t6~t7</a:t>
            </a:r>
            <a:r>
              <a:rPr lang="zh-CN" altLang="en-US" sz="2800" b="1">
                <a:solidFill>
                  <a:srgbClr val="FF0000"/>
                </a:solidFill>
                <a:latin typeface="Times New Roman" pitchFamily="18" charset="0"/>
                <a:ea typeface="华文楷体" pitchFamily="2" charset="-122"/>
                <a:cs typeface="Times New Roman" pitchFamily="18" charset="0"/>
              </a:rPr>
              <a:t>时间间隔内</a:t>
            </a:r>
            <a:r>
              <a:rPr lang="en-US" altLang="zh-CN" sz="2800" b="1">
                <a:solidFill>
                  <a:srgbClr val="FF0000"/>
                </a:solidFill>
                <a:latin typeface="Times New Roman" pitchFamily="18" charset="0"/>
                <a:ea typeface="华文楷体" pitchFamily="2" charset="-122"/>
                <a:cs typeface="Times New Roman" pitchFamily="18" charset="0"/>
              </a:rPr>
              <a:t>CPU</a:t>
            </a:r>
            <a:r>
              <a:rPr lang="zh-CN" altLang="en-US" sz="2800" b="1">
                <a:solidFill>
                  <a:srgbClr val="FF0000"/>
                </a:solidFill>
                <a:latin typeface="Times New Roman" pitchFamily="18" charset="0"/>
                <a:ea typeface="华文楷体" pitchFamily="2" charset="-122"/>
                <a:cs typeface="Times New Roman" pitchFamily="18" charset="0"/>
              </a:rPr>
              <a:t>空闲</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2"/>
          <p:cNvSpPr txBox="1">
            <a:spLocks noChangeArrowheads="1"/>
          </p:cNvSpPr>
          <p:nvPr/>
        </p:nvSpPr>
        <p:spPr bwMode="auto">
          <a:xfrm>
            <a:off x="1118567" y="2219325"/>
            <a:ext cx="698182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sz="4000" b="1" dirty="0"/>
              <a:t>操作系统原理</a:t>
            </a:r>
          </a:p>
          <a:p>
            <a:pPr algn="ctr"/>
            <a:endParaRPr lang="zh-CN" altLang="en-US" sz="4000" b="1" dirty="0"/>
          </a:p>
          <a:p>
            <a:pPr algn="ctr"/>
            <a:r>
              <a:rPr lang="zh-CN" altLang="en-US" sz="3200" b="1" dirty="0">
                <a:latin typeface="宋体" pitchFamily="2" charset="-122"/>
              </a:rPr>
              <a:t>授课人：赵龑骧</a:t>
            </a:r>
            <a:endParaRPr lang="zh-CN" altLang="en-US" sz="40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r>
              <a:rPr lang="zh-CN" altLang="zh-CN" sz="3600"/>
              <a:t>多道程序运行情况</a:t>
            </a:r>
          </a:p>
        </p:txBody>
      </p:sp>
      <p:sp>
        <p:nvSpPr>
          <p:cNvPr id="47107" name="Line 3"/>
          <p:cNvSpPr>
            <a:spLocks noChangeShapeType="1"/>
          </p:cNvSpPr>
          <p:nvPr/>
        </p:nvSpPr>
        <p:spPr bwMode="auto">
          <a:xfrm>
            <a:off x="1219200" y="5715000"/>
            <a:ext cx="75438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08" name="Line 4"/>
          <p:cNvSpPr>
            <a:spLocks noChangeShapeType="1"/>
          </p:cNvSpPr>
          <p:nvPr/>
        </p:nvSpPr>
        <p:spPr bwMode="auto">
          <a:xfrm>
            <a:off x="2667000" y="53340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09" name="Line 5"/>
          <p:cNvSpPr>
            <a:spLocks noChangeShapeType="1"/>
          </p:cNvSpPr>
          <p:nvPr/>
        </p:nvSpPr>
        <p:spPr bwMode="auto">
          <a:xfrm>
            <a:off x="2667000" y="2286000"/>
            <a:ext cx="0" cy="3048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0" name="Line 6"/>
          <p:cNvSpPr>
            <a:spLocks noChangeShapeType="1"/>
          </p:cNvSpPr>
          <p:nvPr/>
        </p:nvSpPr>
        <p:spPr bwMode="auto">
          <a:xfrm>
            <a:off x="4724400" y="4572000"/>
            <a:ext cx="838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1" name="Line 7"/>
          <p:cNvSpPr>
            <a:spLocks noChangeShapeType="1"/>
          </p:cNvSpPr>
          <p:nvPr/>
        </p:nvSpPr>
        <p:spPr bwMode="auto">
          <a:xfrm>
            <a:off x="3810000" y="3810000"/>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2" name="Line 8"/>
          <p:cNvSpPr>
            <a:spLocks noChangeShapeType="1"/>
          </p:cNvSpPr>
          <p:nvPr/>
        </p:nvSpPr>
        <p:spPr bwMode="auto">
          <a:xfrm>
            <a:off x="2971800" y="3048000"/>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3" name="Line 9"/>
          <p:cNvSpPr>
            <a:spLocks noChangeShapeType="1"/>
          </p:cNvSpPr>
          <p:nvPr/>
        </p:nvSpPr>
        <p:spPr bwMode="auto">
          <a:xfrm>
            <a:off x="2133600" y="2286000"/>
            <a:ext cx="53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4" name="Line 10"/>
          <p:cNvSpPr>
            <a:spLocks noChangeShapeType="1"/>
          </p:cNvSpPr>
          <p:nvPr/>
        </p:nvSpPr>
        <p:spPr bwMode="auto">
          <a:xfrm>
            <a:off x="2971800" y="2286000"/>
            <a:ext cx="22860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5" name="Line 11"/>
          <p:cNvSpPr>
            <a:spLocks noChangeShapeType="1"/>
          </p:cNvSpPr>
          <p:nvPr/>
        </p:nvSpPr>
        <p:spPr bwMode="auto">
          <a:xfrm>
            <a:off x="5867400" y="2286000"/>
            <a:ext cx="152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6" name="Line 12"/>
          <p:cNvSpPr>
            <a:spLocks noChangeShapeType="1"/>
          </p:cNvSpPr>
          <p:nvPr/>
        </p:nvSpPr>
        <p:spPr bwMode="auto">
          <a:xfrm>
            <a:off x="3810000" y="3048000"/>
            <a:ext cx="34290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7" name="Line 13"/>
          <p:cNvSpPr>
            <a:spLocks noChangeShapeType="1"/>
          </p:cNvSpPr>
          <p:nvPr/>
        </p:nvSpPr>
        <p:spPr bwMode="auto">
          <a:xfrm>
            <a:off x="4724400" y="3810000"/>
            <a:ext cx="22098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8" name="Line 14"/>
          <p:cNvSpPr>
            <a:spLocks noChangeShapeType="1"/>
          </p:cNvSpPr>
          <p:nvPr/>
        </p:nvSpPr>
        <p:spPr bwMode="auto">
          <a:xfrm>
            <a:off x="5867400" y="4572000"/>
            <a:ext cx="2057400" cy="0"/>
          </a:xfrm>
          <a:prstGeom prst="line">
            <a:avLst/>
          </a:prstGeom>
          <a:noFill/>
          <a:ln w="25400">
            <a:solidFill>
              <a:srgbClr val="FF016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19" name="Line 15"/>
          <p:cNvSpPr>
            <a:spLocks noChangeShapeType="1"/>
          </p:cNvSpPr>
          <p:nvPr/>
        </p:nvSpPr>
        <p:spPr bwMode="auto">
          <a:xfrm>
            <a:off x="3505200" y="53340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0" name="Line 16"/>
          <p:cNvSpPr>
            <a:spLocks noChangeShapeType="1"/>
          </p:cNvSpPr>
          <p:nvPr/>
        </p:nvSpPr>
        <p:spPr bwMode="auto">
          <a:xfrm>
            <a:off x="5562600" y="53340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1" name="Line 17"/>
          <p:cNvSpPr>
            <a:spLocks noChangeShapeType="1"/>
          </p:cNvSpPr>
          <p:nvPr/>
        </p:nvSpPr>
        <p:spPr bwMode="auto">
          <a:xfrm>
            <a:off x="4419600" y="53340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2" name="Line 18"/>
          <p:cNvSpPr>
            <a:spLocks noChangeShapeType="1"/>
          </p:cNvSpPr>
          <p:nvPr/>
        </p:nvSpPr>
        <p:spPr bwMode="auto">
          <a:xfrm>
            <a:off x="7391400" y="3810000"/>
            <a:ext cx="76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3" name="Line 19"/>
          <p:cNvSpPr>
            <a:spLocks noChangeShapeType="1"/>
          </p:cNvSpPr>
          <p:nvPr/>
        </p:nvSpPr>
        <p:spPr bwMode="auto">
          <a:xfrm>
            <a:off x="2971800" y="2286000"/>
            <a:ext cx="0" cy="3048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4" name="Line 20"/>
          <p:cNvSpPr>
            <a:spLocks noChangeShapeType="1"/>
          </p:cNvSpPr>
          <p:nvPr/>
        </p:nvSpPr>
        <p:spPr bwMode="auto">
          <a:xfrm>
            <a:off x="3505200" y="3048000"/>
            <a:ext cx="0" cy="2286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5" name="Line 21"/>
          <p:cNvSpPr>
            <a:spLocks noChangeShapeType="1"/>
          </p:cNvSpPr>
          <p:nvPr/>
        </p:nvSpPr>
        <p:spPr bwMode="auto">
          <a:xfrm>
            <a:off x="3810000" y="3048000"/>
            <a:ext cx="0" cy="2286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6" name="Line 22"/>
          <p:cNvSpPr>
            <a:spLocks noChangeShapeType="1"/>
          </p:cNvSpPr>
          <p:nvPr/>
        </p:nvSpPr>
        <p:spPr bwMode="auto">
          <a:xfrm>
            <a:off x="4419600" y="3810000"/>
            <a:ext cx="0" cy="1524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7" name="Line 23"/>
          <p:cNvSpPr>
            <a:spLocks noChangeShapeType="1"/>
          </p:cNvSpPr>
          <p:nvPr/>
        </p:nvSpPr>
        <p:spPr bwMode="auto">
          <a:xfrm>
            <a:off x="4724400" y="3810000"/>
            <a:ext cx="0" cy="1524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8" name="Line 24"/>
          <p:cNvSpPr>
            <a:spLocks noChangeShapeType="1"/>
          </p:cNvSpPr>
          <p:nvPr/>
        </p:nvSpPr>
        <p:spPr bwMode="auto">
          <a:xfrm flipH="1">
            <a:off x="5562600" y="4572000"/>
            <a:ext cx="0" cy="762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29" name="Line 25"/>
          <p:cNvSpPr>
            <a:spLocks noChangeShapeType="1"/>
          </p:cNvSpPr>
          <p:nvPr/>
        </p:nvSpPr>
        <p:spPr bwMode="auto">
          <a:xfrm>
            <a:off x="5867400" y="2209800"/>
            <a:ext cx="0" cy="3124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30" name="Text Box 26"/>
          <p:cNvSpPr txBox="1">
            <a:spLocks noChangeArrowheads="1"/>
          </p:cNvSpPr>
          <p:nvPr/>
        </p:nvSpPr>
        <p:spPr bwMode="auto">
          <a:xfrm>
            <a:off x="609600" y="2133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楷体_GB2312" pitchFamily="1" charset="-122"/>
                <a:ea typeface="楷体_GB2312" pitchFamily="1" charset="-122"/>
              </a:rPr>
              <a:t>程序</a:t>
            </a:r>
            <a:r>
              <a:rPr lang="en-US" altLang="zh-CN" sz="2400" b="1">
                <a:solidFill>
                  <a:srgbClr val="0070C0"/>
                </a:solidFill>
                <a:ea typeface="楷体_GB2312" pitchFamily="1" charset="-122"/>
              </a:rPr>
              <a:t>A</a:t>
            </a:r>
          </a:p>
        </p:txBody>
      </p:sp>
      <p:sp>
        <p:nvSpPr>
          <p:cNvPr id="47131" name="Text Box 27"/>
          <p:cNvSpPr txBox="1">
            <a:spLocks noChangeArrowheads="1"/>
          </p:cNvSpPr>
          <p:nvPr/>
        </p:nvSpPr>
        <p:spPr bwMode="auto">
          <a:xfrm>
            <a:off x="609600" y="3581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楷体_GB2312" pitchFamily="1" charset="-122"/>
                <a:ea typeface="楷体_GB2312" pitchFamily="1" charset="-122"/>
              </a:rPr>
              <a:t>程序</a:t>
            </a:r>
            <a:r>
              <a:rPr lang="en-US" altLang="zh-CN" sz="2400" b="1">
                <a:solidFill>
                  <a:srgbClr val="0070C0"/>
                </a:solidFill>
                <a:ea typeface="楷体_GB2312" pitchFamily="1" charset="-122"/>
              </a:rPr>
              <a:t>C</a:t>
            </a:r>
          </a:p>
        </p:txBody>
      </p:sp>
      <p:sp>
        <p:nvSpPr>
          <p:cNvPr id="47132" name="Text Box 28"/>
          <p:cNvSpPr txBox="1">
            <a:spLocks noChangeArrowheads="1"/>
          </p:cNvSpPr>
          <p:nvPr/>
        </p:nvSpPr>
        <p:spPr bwMode="auto">
          <a:xfrm>
            <a:off x="609600" y="2895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楷体_GB2312" pitchFamily="1" charset="-122"/>
                <a:ea typeface="楷体_GB2312" pitchFamily="1" charset="-122"/>
              </a:rPr>
              <a:t>程序</a:t>
            </a:r>
            <a:r>
              <a:rPr lang="en-US" altLang="zh-CN" sz="2400" b="1">
                <a:solidFill>
                  <a:srgbClr val="0070C0"/>
                </a:solidFill>
                <a:ea typeface="楷体_GB2312" pitchFamily="1" charset="-122"/>
              </a:rPr>
              <a:t>B</a:t>
            </a:r>
          </a:p>
        </p:txBody>
      </p:sp>
      <p:sp>
        <p:nvSpPr>
          <p:cNvPr id="47133" name="Text Box 29"/>
          <p:cNvSpPr txBox="1">
            <a:spLocks noChangeArrowheads="1"/>
          </p:cNvSpPr>
          <p:nvPr/>
        </p:nvSpPr>
        <p:spPr bwMode="auto">
          <a:xfrm>
            <a:off x="609600" y="4343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楷体_GB2312" pitchFamily="1" charset="-122"/>
                <a:ea typeface="楷体_GB2312" pitchFamily="1" charset="-122"/>
              </a:rPr>
              <a:t>程序</a:t>
            </a:r>
            <a:r>
              <a:rPr lang="en-US" altLang="zh-CN" sz="2400" b="1">
                <a:solidFill>
                  <a:srgbClr val="0070C0"/>
                </a:solidFill>
                <a:ea typeface="楷体_GB2312" pitchFamily="1" charset="-122"/>
              </a:rPr>
              <a:t>D</a:t>
            </a:r>
          </a:p>
        </p:txBody>
      </p:sp>
      <p:sp>
        <p:nvSpPr>
          <p:cNvPr id="47134" name="Text Box 30"/>
          <p:cNvSpPr txBox="1">
            <a:spLocks noChangeArrowheads="1"/>
          </p:cNvSpPr>
          <p:nvPr/>
        </p:nvSpPr>
        <p:spPr bwMode="auto">
          <a:xfrm>
            <a:off x="381000" y="5029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rgbClr val="0070C0"/>
                </a:solidFill>
                <a:latin typeface="楷体_GB2312" pitchFamily="1" charset="-122"/>
                <a:ea typeface="楷体_GB2312" pitchFamily="1" charset="-122"/>
              </a:rPr>
              <a:t>调度程序</a:t>
            </a:r>
            <a:endParaRPr lang="zh-CN" altLang="en-US" sz="2400" b="1">
              <a:solidFill>
                <a:srgbClr val="0070C0"/>
              </a:solidFill>
              <a:ea typeface="楷体_GB2312" pitchFamily="1" charset="-122"/>
            </a:endParaRPr>
          </a:p>
        </p:txBody>
      </p:sp>
      <p:sp>
        <p:nvSpPr>
          <p:cNvPr id="47135" name="Line 31"/>
          <p:cNvSpPr>
            <a:spLocks noChangeShapeType="1"/>
          </p:cNvSpPr>
          <p:nvPr/>
        </p:nvSpPr>
        <p:spPr bwMode="auto">
          <a:xfrm>
            <a:off x="2667000" y="1676400"/>
            <a:ext cx="0" cy="609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36" name="Text Box 32"/>
          <p:cNvSpPr txBox="1">
            <a:spLocks noChangeArrowheads="1"/>
          </p:cNvSpPr>
          <p:nvPr/>
        </p:nvSpPr>
        <p:spPr bwMode="auto">
          <a:xfrm>
            <a:off x="1981200" y="129540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A I/O</a:t>
            </a:r>
            <a:r>
              <a:rPr lang="zh-CN" altLang="en-US" sz="2000" b="1">
                <a:solidFill>
                  <a:srgbClr val="0070C0"/>
                </a:solidFill>
                <a:ea typeface="楷体_GB2312" pitchFamily="1" charset="-122"/>
              </a:rPr>
              <a:t>请求</a:t>
            </a:r>
          </a:p>
        </p:txBody>
      </p:sp>
      <p:sp>
        <p:nvSpPr>
          <p:cNvPr id="47137" name="Line 33"/>
          <p:cNvSpPr>
            <a:spLocks noChangeShapeType="1"/>
          </p:cNvSpPr>
          <p:nvPr/>
        </p:nvSpPr>
        <p:spPr bwMode="auto">
          <a:xfrm>
            <a:off x="5257800" y="1676400"/>
            <a:ext cx="0" cy="609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38" name="Line 34"/>
          <p:cNvSpPr>
            <a:spLocks noChangeShapeType="1"/>
          </p:cNvSpPr>
          <p:nvPr/>
        </p:nvSpPr>
        <p:spPr bwMode="auto">
          <a:xfrm>
            <a:off x="5867400" y="1905000"/>
            <a:ext cx="0" cy="3810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39" name="Line 35"/>
          <p:cNvSpPr>
            <a:spLocks noChangeShapeType="1"/>
          </p:cNvSpPr>
          <p:nvPr/>
        </p:nvSpPr>
        <p:spPr bwMode="auto">
          <a:xfrm>
            <a:off x="5562600" y="4267200"/>
            <a:ext cx="0" cy="3048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0" name="Line 36"/>
          <p:cNvSpPr>
            <a:spLocks noChangeShapeType="1"/>
          </p:cNvSpPr>
          <p:nvPr/>
        </p:nvSpPr>
        <p:spPr bwMode="auto">
          <a:xfrm>
            <a:off x="7391400" y="3581400"/>
            <a:ext cx="0" cy="228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1" name="Line 37"/>
          <p:cNvSpPr>
            <a:spLocks noChangeShapeType="1"/>
          </p:cNvSpPr>
          <p:nvPr/>
        </p:nvSpPr>
        <p:spPr bwMode="auto">
          <a:xfrm>
            <a:off x="6934200" y="3581400"/>
            <a:ext cx="0" cy="228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2" name="Line 38"/>
          <p:cNvSpPr>
            <a:spLocks noChangeShapeType="1"/>
          </p:cNvSpPr>
          <p:nvPr/>
        </p:nvSpPr>
        <p:spPr bwMode="auto">
          <a:xfrm>
            <a:off x="4419600" y="3581400"/>
            <a:ext cx="0" cy="228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3" name="Line 39"/>
          <p:cNvSpPr>
            <a:spLocks noChangeShapeType="1"/>
          </p:cNvSpPr>
          <p:nvPr/>
        </p:nvSpPr>
        <p:spPr bwMode="auto">
          <a:xfrm>
            <a:off x="3505200" y="2819400"/>
            <a:ext cx="0" cy="2286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4" name="Line 40"/>
          <p:cNvSpPr>
            <a:spLocks noChangeShapeType="1"/>
          </p:cNvSpPr>
          <p:nvPr/>
        </p:nvSpPr>
        <p:spPr bwMode="auto">
          <a:xfrm>
            <a:off x="7391400" y="1905000"/>
            <a:ext cx="0" cy="381000"/>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45" name="Text Box 41"/>
          <p:cNvSpPr txBox="1">
            <a:spLocks noChangeArrowheads="1"/>
          </p:cNvSpPr>
          <p:nvPr/>
        </p:nvSpPr>
        <p:spPr bwMode="auto">
          <a:xfrm>
            <a:off x="4191000" y="1295400"/>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A I/O</a:t>
            </a:r>
            <a:r>
              <a:rPr lang="zh-CN" altLang="en-US" sz="2000" b="1">
                <a:solidFill>
                  <a:srgbClr val="0070C0"/>
                </a:solidFill>
                <a:ea typeface="楷体_GB2312" pitchFamily="1" charset="-122"/>
              </a:rPr>
              <a:t>完成</a:t>
            </a:r>
          </a:p>
        </p:txBody>
      </p:sp>
      <p:sp>
        <p:nvSpPr>
          <p:cNvPr id="47146" name="Text Box 42"/>
          <p:cNvSpPr txBox="1">
            <a:spLocks noChangeArrowheads="1"/>
          </p:cNvSpPr>
          <p:nvPr/>
        </p:nvSpPr>
        <p:spPr bwMode="auto">
          <a:xfrm>
            <a:off x="5638800" y="1554163"/>
            <a:ext cx="182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A</a:t>
            </a:r>
            <a:r>
              <a:rPr lang="zh-CN" altLang="en-US" sz="2000" b="1">
                <a:solidFill>
                  <a:srgbClr val="0070C0"/>
                </a:solidFill>
                <a:ea typeface="楷体_GB2312" pitchFamily="1" charset="-122"/>
              </a:rPr>
              <a:t>再次被调度</a:t>
            </a:r>
          </a:p>
        </p:txBody>
      </p:sp>
      <p:sp>
        <p:nvSpPr>
          <p:cNvPr id="47147" name="Text Box 43"/>
          <p:cNvSpPr txBox="1">
            <a:spLocks noChangeArrowheads="1"/>
          </p:cNvSpPr>
          <p:nvPr/>
        </p:nvSpPr>
        <p:spPr bwMode="auto">
          <a:xfrm>
            <a:off x="2895600" y="2468563"/>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B I/O</a:t>
            </a:r>
            <a:r>
              <a:rPr lang="zh-CN" altLang="en-US" sz="2000" b="1">
                <a:solidFill>
                  <a:srgbClr val="0070C0"/>
                </a:solidFill>
                <a:ea typeface="楷体_GB2312" pitchFamily="1" charset="-122"/>
              </a:rPr>
              <a:t>请求</a:t>
            </a:r>
          </a:p>
        </p:txBody>
      </p:sp>
      <p:sp>
        <p:nvSpPr>
          <p:cNvPr id="47148" name="Text Box 44"/>
          <p:cNvSpPr txBox="1">
            <a:spLocks noChangeArrowheads="1"/>
          </p:cNvSpPr>
          <p:nvPr/>
        </p:nvSpPr>
        <p:spPr bwMode="auto">
          <a:xfrm>
            <a:off x="3962400" y="3230563"/>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C I/O</a:t>
            </a:r>
            <a:r>
              <a:rPr lang="zh-CN" altLang="en-US" sz="2000" b="1">
                <a:solidFill>
                  <a:srgbClr val="0070C0"/>
                </a:solidFill>
                <a:ea typeface="楷体_GB2312" pitchFamily="1" charset="-122"/>
              </a:rPr>
              <a:t>请求</a:t>
            </a:r>
          </a:p>
        </p:txBody>
      </p:sp>
      <p:sp>
        <p:nvSpPr>
          <p:cNvPr id="47149" name="Text Box 45"/>
          <p:cNvSpPr txBox="1">
            <a:spLocks noChangeArrowheads="1"/>
          </p:cNvSpPr>
          <p:nvPr/>
        </p:nvSpPr>
        <p:spPr bwMode="auto">
          <a:xfrm>
            <a:off x="4953000" y="3916363"/>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D I/O</a:t>
            </a:r>
            <a:r>
              <a:rPr lang="zh-CN" altLang="en-US" sz="2000" b="1">
                <a:solidFill>
                  <a:srgbClr val="0070C0"/>
                </a:solidFill>
                <a:ea typeface="楷体_GB2312" pitchFamily="1" charset="-122"/>
              </a:rPr>
              <a:t>请求</a:t>
            </a:r>
          </a:p>
        </p:txBody>
      </p:sp>
      <p:sp>
        <p:nvSpPr>
          <p:cNvPr id="47150" name="Text Box 46"/>
          <p:cNvSpPr txBox="1">
            <a:spLocks noChangeArrowheads="1"/>
          </p:cNvSpPr>
          <p:nvPr/>
        </p:nvSpPr>
        <p:spPr bwMode="auto">
          <a:xfrm>
            <a:off x="5867400" y="25908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000" b="1">
                <a:solidFill>
                  <a:srgbClr val="0070C0"/>
                </a:solidFill>
                <a:latin typeface="楷体_GB2312" pitchFamily="1" charset="-122"/>
                <a:ea typeface="楷体_GB2312" pitchFamily="1" charset="-122"/>
              </a:rPr>
              <a:t>程序</a:t>
            </a:r>
            <a:r>
              <a:rPr lang="en-US" altLang="zh-CN" sz="2000" b="1">
                <a:solidFill>
                  <a:srgbClr val="0070C0"/>
                </a:solidFill>
                <a:ea typeface="楷体_GB2312" pitchFamily="1" charset="-122"/>
              </a:rPr>
              <a:t>B I/O</a:t>
            </a:r>
            <a:r>
              <a:rPr lang="zh-CN" altLang="en-US" sz="2000" b="1">
                <a:solidFill>
                  <a:srgbClr val="0070C0"/>
                </a:solidFill>
                <a:ea typeface="楷体_GB2312" pitchFamily="1" charset="-122"/>
              </a:rPr>
              <a:t>完成</a:t>
            </a:r>
          </a:p>
        </p:txBody>
      </p:sp>
      <p:sp>
        <p:nvSpPr>
          <p:cNvPr id="47151" name="Text Box 47"/>
          <p:cNvSpPr txBox="1">
            <a:spLocks noChangeArrowheads="1"/>
          </p:cNvSpPr>
          <p:nvPr/>
        </p:nvSpPr>
        <p:spPr bwMode="auto">
          <a:xfrm>
            <a:off x="5867400" y="32004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C I/O</a:t>
            </a:r>
            <a:r>
              <a:rPr lang="zh-CN" altLang="en-US" sz="2000" b="1">
                <a:solidFill>
                  <a:srgbClr val="0070C0"/>
                </a:solidFill>
                <a:ea typeface="楷体_GB2312" pitchFamily="1" charset="-122"/>
              </a:rPr>
              <a:t>完成</a:t>
            </a:r>
          </a:p>
        </p:txBody>
      </p:sp>
      <p:sp>
        <p:nvSpPr>
          <p:cNvPr id="47152" name="Text Box 48"/>
          <p:cNvSpPr txBox="1">
            <a:spLocks noChangeArrowheads="1"/>
          </p:cNvSpPr>
          <p:nvPr/>
        </p:nvSpPr>
        <p:spPr bwMode="auto">
          <a:xfrm>
            <a:off x="7162800" y="3230563"/>
            <a:ext cx="182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C</a:t>
            </a:r>
            <a:r>
              <a:rPr lang="zh-CN" altLang="en-US" sz="2000" b="1">
                <a:solidFill>
                  <a:srgbClr val="0070C0"/>
                </a:solidFill>
                <a:ea typeface="楷体_GB2312" pitchFamily="1" charset="-122"/>
              </a:rPr>
              <a:t>再次被调度</a:t>
            </a:r>
          </a:p>
        </p:txBody>
      </p:sp>
      <p:sp>
        <p:nvSpPr>
          <p:cNvPr id="47153" name="Text Box 49"/>
          <p:cNvSpPr txBox="1">
            <a:spLocks noChangeArrowheads="1"/>
          </p:cNvSpPr>
          <p:nvPr/>
        </p:nvSpPr>
        <p:spPr bwMode="auto">
          <a:xfrm>
            <a:off x="7391400" y="1905000"/>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000" b="1">
                <a:solidFill>
                  <a:srgbClr val="0070C0"/>
                </a:solidFill>
                <a:ea typeface="楷体_GB2312" pitchFamily="1" charset="-122"/>
              </a:rPr>
              <a:t>A </a:t>
            </a:r>
            <a:r>
              <a:rPr lang="zh-CN" altLang="en-US" sz="2000" b="1">
                <a:solidFill>
                  <a:srgbClr val="0070C0"/>
                </a:solidFill>
                <a:ea typeface="楷体_GB2312" pitchFamily="1" charset="-122"/>
              </a:rPr>
              <a:t>完成</a:t>
            </a:r>
          </a:p>
        </p:txBody>
      </p:sp>
      <p:sp>
        <p:nvSpPr>
          <p:cNvPr id="47154" name="Line 50"/>
          <p:cNvSpPr>
            <a:spLocks noChangeShapeType="1"/>
          </p:cNvSpPr>
          <p:nvPr/>
        </p:nvSpPr>
        <p:spPr bwMode="auto">
          <a:xfrm>
            <a:off x="7391400" y="2286000"/>
            <a:ext cx="0" cy="1524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155" name="Text Box 51"/>
          <p:cNvSpPr txBox="1">
            <a:spLocks noChangeArrowheads="1"/>
          </p:cNvSpPr>
          <p:nvPr/>
        </p:nvSpPr>
        <p:spPr bwMode="auto">
          <a:xfrm>
            <a:off x="1676400" y="59436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ct val="50000"/>
              </a:spcBef>
            </a:pPr>
            <a:r>
              <a:rPr lang="zh-CN" altLang="en-US" sz="2800" b="1">
                <a:solidFill>
                  <a:srgbClr val="0070C0"/>
                </a:solidFill>
                <a:latin typeface="楷体_GB2312" pitchFamily="1" charset="-122"/>
                <a:ea typeface="楷体_GB2312" pitchFamily="1" charset="-122"/>
              </a:rPr>
              <a:t>从蓝色的实线来看</a:t>
            </a:r>
            <a:r>
              <a:rPr lang="en-US" altLang="zh-CN" sz="2800" b="1">
                <a:solidFill>
                  <a:srgbClr val="0070C0"/>
                </a:solidFill>
                <a:latin typeface="楷体_GB2312" pitchFamily="1" charset="-122"/>
                <a:ea typeface="楷体_GB2312" pitchFamily="1" charset="-122"/>
              </a:rPr>
              <a:t>CPU</a:t>
            </a:r>
            <a:r>
              <a:rPr lang="zh-CN" altLang="en-US" sz="2800" b="1">
                <a:solidFill>
                  <a:srgbClr val="0070C0"/>
                </a:solidFill>
                <a:latin typeface="楷体_GB2312" pitchFamily="1" charset="-122"/>
                <a:ea typeface="楷体_GB2312" pitchFamily="1" charset="-122"/>
              </a:rPr>
              <a:t>是持续性运作</a:t>
            </a:r>
          </a:p>
        </p:txBody>
      </p:sp>
      <p:sp>
        <p:nvSpPr>
          <p:cNvPr id="47156" name="TextBox 53"/>
          <p:cNvSpPr txBox="1">
            <a:spLocks noChangeArrowheads="1"/>
          </p:cNvSpPr>
          <p:nvPr/>
        </p:nvSpPr>
        <p:spPr bwMode="auto">
          <a:xfrm>
            <a:off x="0" y="857250"/>
            <a:ext cx="242887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1600" b="1">
                <a:latin typeface="Franklin Gothic Book" pitchFamily="34" charset="0"/>
                <a:ea typeface="华文楷体" pitchFamily="2" charset="-122"/>
              </a:rPr>
              <a:t>设：</a:t>
            </a:r>
            <a:r>
              <a:rPr lang="en-US" altLang="zh-CN" sz="1600" b="1">
                <a:latin typeface="Franklin Gothic Book" pitchFamily="34" charset="0"/>
                <a:ea typeface="华文楷体" pitchFamily="2" charset="-122"/>
              </a:rPr>
              <a:t>A</a:t>
            </a:r>
            <a:r>
              <a:rPr lang="zh-CN" altLang="en-US" sz="1600" b="1">
                <a:latin typeface="Franklin Gothic Book" pitchFamily="34" charset="0"/>
                <a:ea typeface="华文楷体" pitchFamily="2" charset="-122"/>
              </a:rPr>
              <a:t>的</a:t>
            </a:r>
            <a:r>
              <a:rPr lang="en-US" altLang="zh-CN" sz="1600" b="1">
                <a:latin typeface="Franklin Gothic Book" pitchFamily="34" charset="0"/>
                <a:ea typeface="华文楷体" pitchFamily="2" charset="-122"/>
              </a:rPr>
              <a:t>I/O </a:t>
            </a:r>
            <a:r>
              <a:rPr lang="zh-CN" altLang="en-US" sz="1600" b="1">
                <a:latin typeface="Franklin Gothic Book" pitchFamily="34" charset="0"/>
                <a:ea typeface="华文楷体" pitchFamily="2" charset="-122"/>
              </a:rPr>
              <a:t>打印机</a:t>
            </a:r>
            <a:endParaRPr lang="en-US" altLang="zh-CN" sz="1600" b="1">
              <a:latin typeface="Franklin Gothic Book" pitchFamily="34" charset="0"/>
              <a:ea typeface="华文楷体" pitchFamily="2" charset="-122"/>
            </a:endParaRPr>
          </a:p>
          <a:p>
            <a:r>
              <a:rPr lang="en-US" altLang="zh-CN" sz="1600" b="1">
                <a:latin typeface="Franklin Gothic Book" pitchFamily="34" charset="0"/>
                <a:ea typeface="华文楷体" pitchFamily="2" charset="-122"/>
              </a:rPr>
              <a:t>B</a:t>
            </a:r>
            <a:r>
              <a:rPr lang="zh-CN" altLang="en-US" sz="1600" b="1">
                <a:latin typeface="Franklin Gothic Book" pitchFamily="34" charset="0"/>
                <a:ea typeface="华文楷体" pitchFamily="2" charset="-122"/>
              </a:rPr>
              <a:t>的</a:t>
            </a:r>
            <a:r>
              <a:rPr lang="en-US" altLang="zh-CN" sz="1600" b="1">
                <a:latin typeface="Franklin Gothic Book" pitchFamily="34" charset="0"/>
                <a:ea typeface="华文楷体" pitchFamily="2" charset="-122"/>
              </a:rPr>
              <a:t>I/O </a:t>
            </a:r>
            <a:r>
              <a:rPr lang="zh-CN" altLang="en-US" sz="1600" b="1">
                <a:latin typeface="Franklin Gothic Book" pitchFamily="34" charset="0"/>
                <a:ea typeface="华文楷体" pitchFamily="2" charset="-122"/>
              </a:rPr>
              <a:t>显示器</a:t>
            </a:r>
            <a:endParaRPr lang="en-US" altLang="zh-CN" sz="1600" b="1">
              <a:latin typeface="Franklin Gothic Book" pitchFamily="34" charset="0"/>
              <a:ea typeface="华文楷体" pitchFamily="2" charset="-122"/>
            </a:endParaRPr>
          </a:p>
          <a:p>
            <a:r>
              <a:rPr lang="en-US" altLang="zh-CN" sz="1600" b="1">
                <a:latin typeface="Franklin Gothic Book" pitchFamily="34" charset="0"/>
                <a:ea typeface="华文楷体" pitchFamily="2" charset="-122"/>
              </a:rPr>
              <a:t>C</a:t>
            </a:r>
            <a:r>
              <a:rPr lang="zh-CN" altLang="en-US" sz="1600" b="1">
                <a:latin typeface="Franklin Gothic Book" pitchFamily="34" charset="0"/>
                <a:ea typeface="华文楷体" pitchFamily="2" charset="-122"/>
              </a:rPr>
              <a:t>的</a:t>
            </a:r>
            <a:r>
              <a:rPr lang="en-US" altLang="zh-CN" sz="1600" b="1">
                <a:latin typeface="Franklin Gothic Book" pitchFamily="34" charset="0"/>
                <a:ea typeface="华文楷体" pitchFamily="2" charset="-122"/>
              </a:rPr>
              <a:t>I/O  </a:t>
            </a:r>
            <a:r>
              <a:rPr lang="zh-CN" altLang="en-US" sz="1600" b="1">
                <a:latin typeface="Franklin Gothic Book" pitchFamily="34" charset="0"/>
                <a:ea typeface="华文楷体" pitchFamily="2" charset="-122"/>
              </a:rPr>
              <a:t>键盘</a:t>
            </a:r>
            <a:endParaRPr lang="en-US" altLang="zh-CN" sz="1600" b="1">
              <a:latin typeface="Franklin Gothic Book" pitchFamily="34" charset="0"/>
              <a:ea typeface="华文楷体" pitchFamily="2" charset="-122"/>
            </a:endParaRPr>
          </a:p>
          <a:p>
            <a:r>
              <a:rPr lang="en-US" altLang="zh-CN" sz="1600" b="1">
                <a:latin typeface="Franklin Gothic Book" pitchFamily="34" charset="0"/>
                <a:ea typeface="华文楷体" pitchFamily="2" charset="-122"/>
              </a:rPr>
              <a:t>D</a:t>
            </a:r>
            <a:r>
              <a:rPr lang="zh-CN" altLang="en-US" sz="1600" b="1">
                <a:latin typeface="Franklin Gothic Book" pitchFamily="34" charset="0"/>
                <a:ea typeface="华文楷体" pitchFamily="2" charset="-122"/>
              </a:rPr>
              <a:t>的</a:t>
            </a:r>
            <a:r>
              <a:rPr lang="en-US" altLang="zh-CN" sz="1600" b="1">
                <a:latin typeface="Franklin Gothic Book" pitchFamily="34" charset="0"/>
                <a:ea typeface="华文楷体" pitchFamily="2" charset="-122"/>
              </a:rPr>
              <a:t>I/O  </a:t>
            </a:r>
            <a:r>
              <a:rPr lang="zh-CN" altLang="en-US" sz="1600" b="1">
                <a:latin typeface="Franklin Gothic Book" pitchFamily="34" charset="0"/>
                <a:ea typeface="华文楷体" pitchFamily="2" charset="-122"/>
              </a:rPr>
              <a:t>打印机</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lIns="0" rIns="0" bIns="0" anchor="b"/>
          <a:lstStyle/>
          <a:p>
            <a:pPr eaLnBrk="1" hangingPunct="1"/>
            <a:r>
              <a:rPr lang="zh-CN" altLang="zh-CN" b="1"/>
              <a:t>多道批处理系统的优缺点</a:t>
            </a:r>
          </a:p>
        </p:txBody>
      </p:sp>
      <p:sp>
        <p:nvSpPr>
          <p:cNvPr id="48131" name="Rectangle 3"/>
          <p:cNvSpPr>
            <a:spLocks noGrp="1" noChangeArrowheads="1"/>
          </p:cNvSpPr>
          <p:nvPr>
            <p:ph type="body" idx="4294967295"/>
          </p:nvPr>
        </p:nvSpPr>
        <p:spPr>
          <a:xfrm>
            <a:off x="457200" y="1268413"/>
            <a:ext cx="8229600" cy="4422775"/>
          </a:xfrm>
        </p:spPr>
        <p:txBody>
          <a:bodyPr/>
          <a:lstStyle/>
          <a:p>
            <a:pPr eaLnBrk="1" hangingPunct="1"/>
            <a:r>
              <a:rPr lang="zh-CN" altLang="en-US" sz="3000" b="1" dirty="0">
                <a:latin typeface="华文楷体" pitchFamily="2" charset="-122"/>
                <a:ea typeface="华文楷体" pitchFamily="2" charset="-122"/>
              </a:rPr>
              <a:t>资源利用率高</a:t>
            </a:r>
          </a:p>
          <a:p>
            <a:pPr eaLnBrk="1" hangingPunct="1">
              <a:buFont typeface="Wingdings" pitchFamily="2" charset="2"/>
              <a:buNone/>
            </a:pPr>
            <a:r>
              <a:rPr lang="zh-CN" altLang="en-US" sz="2400" b="1" dirty="0">
                <a:latin typeface="华文楷体" pitchFamily="2" charset="-122"/>
                <a:ea typeface="华文楷体" pitchFamily="2" charset="-122"/>
              </a:rPr>
              <a:t>         内存中的多道程序可以共享资源，使得资源充分利用</a:t>
            </a:r>
          </a:p>
          <a:p>
            <a:pPr eaLnBrk="1" hangingPunct="1"/>
            <a:r>
              <a:rPr lang="zh-CN" altLang="en-US" sz="3000" b="1" dirty="0">
                <a:latin typeface="华文楷体" pitchFamily="2" charset="-122"/>
                <a:ea typeface="华文楷体" pitchFamily="2" charset="-122"/>
              </a:rPr>
              <a:t>系统吞吐量大</a:t>
            </a:r>
          </a:p>
          <a:p>
            <a:pPr eaLnBrk="1" hangingPunct="1">
              <a:buFont typeface="Wingdings" pitchFamily="2" charset="2"/>
              <a:buNone/>
            </a:pPr>
            <a:r>
              <a:rPr lang="zh-CN" altLang="en-US" sz="2400" b="1" dirty="0">
                <a:latin typeface="华文楷体" pitchFamily="2" charset="-122"/>
                <a:ea typeface="华文楷体" pitchFamily="2" charset="-122"/>
              </a:rPr>
              <a:t>          CPU及其它资源保持忙碌，切换较少，系统开销小，使得系统在单位时间内所完成的总工作量较大</a:t>
            </a:r>
          </a:p>
          <a:p>
            <a:pPr eaLnBrk="1" hangingPunct="1"/>
            <a:r>
              <a:rPr lang="zh-CN" altLang="en-US" sz="3000" b="1" dirty="0">
                <a:solidFill>
                  <a:srgbClr val="CB210F"/>
                </a:solidFill>
                <a:latin typeface="华文楷体" pitchFamily="2" charset="-122"/>
                <a:ea typeface="华文楷体" pitchFamily="2" charset="-122"/>
              </a:rPr>
              <a:t>平均周转时间长</a:t>
            </a:r>
          </a:p>
          <a:p>
            <a:pPr eaLnBrk="1" hangingPunct="1">
              <a:buFont typeface="Wingdings" pitchFamily="2" charset="2"/>
              <a:buNone/>
            </a:pPr>
            <a:r>
              <a:rPr lang="zh-CN" altLang="en-US" sz="2400" b="1" dirty="0">
                <a:solidFill>
                  <a:srgbClr val="CB210F"/>
                </a:solidFill>
                <a:latin typeface="华文楷体" pitchFamily="2" charset="-122"/>
                <a:ea typeface="华文楷体" pitchFamily="2" charset="-122"/>
              </a:rPr>
              <a:t>         由于 作业需要排队，依次处理，周转时间较长</a:t>
            </a:r>
          </a:p>
          <a:p>
            <a:pPr eaLnBrk="1" hangingPunct="1"/>
            <a:r>
              <a:rPr lang="zh-CN" altLang="en-US" sz="3000" b="1" dirty="0">
                <a:solidFill>
                  <a:srgbClr val="CB210F"/>
                </a:solidFill>
                <a:latin typeface="华文楷体" pitchFamily="2" charset="-122"/>
                <a:ea typeface="华文楷体" pitchFamily="2" charset="-122"/>
              </a:rPr>
              <a:t>无交互能力</a:t>
            </a:r>
          </a:p>
          <a:p>
            <a:pPr eaLnBrk="1" hangingPunct="1">
              <a:buFont typeface="Wingdings" pitchFamily="2" charset="2"/>
              <a:buNone/>
            </a:pPr>
            <a:r>
              <a:rPr lang="zh-CN" altLang="en-US" sz="2400" b="1" dirty="0">
                <a:solidFill>
                  <a:srgbClr val="CB210F"/>
                </a:solidFill>
                <a:latin typeface="华文楷体" pitchFamily="2" charset="-122"/>
                <a:ea typeface="华文楷体" pitchFamily="2" charset="-122"/>
              </a:rPr>
              <a:t>        用户一旦将作业提交给系统，将不能与自己的作业交互，修改和调试程序不方便</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lIns="0" rIns="0" bIns="0" anchor="b"/>
          <a:lstStyle/>
          <a:p>
            <a:pPr eaLnBrk="1" hangingPunct="1"/>
            <a:r>
              <a:rPr lang="zh-CN" altLang="zh-CN" b="1"/>
              <a:t>多道批处理系统的特征</a:t>
            </a:r>
          </a:p>
        </p:txBody>
      </p:sp>
      <p:sp>
        <p:nvSpPr>
          <p:cNvPr id="49155" name="Rectangle 3"/>
          <p:cNvSpPr>
            <a:spLocks noGrp="1" noChangeArrowheads="1"/>
          </p:cNvSpPr>
          <p:nvPr>
            <p:ph type="body" idx="4294967295"/>
          </p:nvPr>
        </p:nvSpPr>
        <p:spPr>
          <a:xfrm>
            <a:off x="457200" y="1363836"/>
            <a:ext cx="8229600" cy="3289300"/>
          </a:xfrm>
        </p:spPr>
        <p:txBody>
          <a:bodyPr/>
          <a:lstStyle/>
          <a:p>
            <a:pPr eaLnBrk="1" hangingPunct="1">
              <a:lnSpc>
                <a:spcPct val="150000"/>
              </a:lnSpc>
              <a:spcBef>
                <a:spcPts val="0"/>
              </a:spcBef>
            </a:pPr>
            <a:r>
              <a:rPr lang="zh-CN" altLang="en-US" sz="2400" b="1" dirty="0">
                <a:solidFill>
                  <a:srgbClr val="FF6600"/>
                </a:solidFill>
                <a:latin typeface="华文楷体" pitchFamily="2" charset="-122"/>
                <a:ea typeface="华文楷体" pitchFamily="2" charset="-122"/>
              </a:rPr>
              <a:t>多道性</a:t>
            </a:r>
          </a:p>
          <a:p>
            <a:pPr eaLnBrk="1" hangingPunct="1">
              <a:lnSpc>
                <a:spcPct val="150000"/>
              </a:lnSpc>
              <a:spcBef>
                <a:spcPts val="0"/>
              </a:spcBef>
              <a:buFont typeface="Wingdings" pitchFamily="2" charset="2"/>
              <a:buNone/>
            </a:pPr>
            <a:r>
              <a:rPr lang="zh-CN" altLang="en-US" sz="2400" b="1" dirty="0">
                <a:latin typeface="华文楷体" pitchFamily="2" charset="-122"/>
                <a:ea typeface="华文楷体" pitchFamily="2" charset="-122"/>
              </a:rPr>
              <a:t>     在内存中可驻留多道程序</a:t>
            </a:r>
          </a:p>
          <a:p>
            <a:pPr eaLnBrk="1" hangingPunct="1">
              <a:lnSpc>
                <a:spcPct val="150000"/>
              </a:lnSpc>
              <a:spcBef>
                <a:spcPts val="0"/>
              </a:spcBef>
            </a:pPr>
            <a:r>
              <a:rPr lang="zh-CN" altLang="en-US" sz="2400" b="1" dirty="0">
                <a:solidFill>
                  <a:srgbClr val="FF6600"/>
                </a:solidFill>
                <a:latin typeface="华文楷体" pitchFamily="2" charset="-122"/>
                <a:ea typeface="华文楷体" pitchFamily="2" charset="-122"/>
              </a:rPr>
              <a:t>无序性</a:t>
            </a:r>
          </a:p>
          <a:p>
            <a:pPr eaLnBrk="1" hangingPunct="1">
              <a:lnSpc>
                <a:spcPct val="150000"/>
              </a:lnSpc>
              <a:spcBef>
                <a:spcPts val="0"/>
              </a:spcBef>
              <a:buFont typeface="Wingdings" pitchFamily="2" charset="2"/>
              <a:buNone/>
            </a:pPr>
            <a:r>
              <a:rPr lang="zh-CN" altLang="en-US" sz="2400" b="1" dirty="0">
                <a:latin typeface="华文楷体" pitchFamily="2" charset="-122"/>
                <a:ea typeface="华文楷体" pitchFamily="2" charset="-122"/>
              </a:rPr>
              <a:t>     多个作业完成的先后顺序与它们进入内存的顺序之间并无严格的对应关系</a:t>
            </a:r>
          </a:p>
          <a:p>
            <a:pPr eaLnBrk="1" hangingPunct="1">
              <a:lnSpc>
                <a:spcPct val="150000"/>
              </a:lnSpc>
              <a:spcBef>
                <a:spcPts val="0"/>
              </a:spcBef>
            </a:pPr>
            <a:r>
              <a:rPr lang="zh-CN" altLang="en-US" sz="2400" b="1" dirty="0">
                <a:solidFill>
                  <a:srgbClr val="FF6600"/>
                </a:solidFill>
                <a:latin typeface="华文楷体" pitchFamily="2" charset="-122"/>
                <a:ea typeface="华文楷体" pitchFamily="2" charset="-122"/>
              </a:rPr>
              <a:t>调度性</a:t>
            </a:r>
          </a:p>
          <a:p>
            <a:pPr eaLnBrk="1" hangingPunct="1">
              <a:lnSpc>
                <a:spcPct val="150000"/>
              </a:lnSpc>
              <a:spcBef>
                <a:spcPts val="0"/>
              </a:spcBef>
              <a:buFont typeface="Wingdings" pitchFamily="2" charset="2"/>
              <a:buNone/>
            </a:pPr>
            <a:r>
              <a:rPr lang="zh-CN" altLang="en-US" sz="2400" b="1" dirty="0">
                <a:latin typeface="华文楷体" pitchFamily="2" charset="-122"/>
                <a:ea typeface="华文楷体" pitchFamily="2" charset="-122"/>
              </a:rPr>
              <a:t>     作业从提交给系统开始直至完成需要经历作业调度和进程调度</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lIns="0" rIns="0" bIns="0" anchor="b"/>
          <a:lstStyle/>
          <a:p>
            <a:pPr eaLnBrk="1" hangingPunct="1"/>
            <a:r>
              <a:rPr lang="zh-CN" altLang="zh-CN" b="1"/>
              <a:t>多道批处理系统需要解决的问题</a:t>
            </a:r>
          </a:p>
        </p:txBody>
      </p:sp>
      <p:sp>
        <p:nvSpPr>
          <p:cNvPr id="40963" name="Rectangle 3"/>
          <p:cNvSpPr>
            <a:spLocks noGrp="1"/>
          </p:cNvSpPr>
          <p:nvPr>
            <p:ph type="body" idx="4294967295"/>
          </p:nvPr>
        </p:nvSpPr>
        <p:spPr>
          <a:xfrm>
            <a:off x="457200" y="1076325"/>
            <a:ext cx="8229600" cy="4946650"/>
          </a:xfrm>
        </p:spPr>
        <p:txBody>
          <a:bodyPr/>
          <a:lstStyle/>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rPr>
              <a:t>处理机管理问题</a:t>
            </a:r>
          </a:p>
          <a:p>
            <a:pPr eaLnBrk="1" hangingPunct="1">
              <a:lnSpc>
                <a:spcPct val="80000"/>
              </a:lnSpc>
              <a:buFont typeface="Wingdings" pitchFamily="2" charset="2"/>
              <a:buNone/>
            </a:pPr>
            <a:r>
              <a:rPr lang="zh-CN" altLang="en-US" sz="2100" b="1" noProof="1">
                <a:latin typeface="华文楷体" panose="02010600040101010101" pitchFamily="2" charset="-122"/>
                <a:ea typeface="华文楷体" panose="02010600040101010101" pitchFamily="2" charset="-122"/>
              </a:rPr>
              <a:t>     在多道程序之间如何共享处理机，使CPU既能满足各程序运行的需要，又能提高处理机的利用率。</a:t>
            </a:r>
          </a:p>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rPr>
              <a:t>内存管理问题</a:t>
            </a:r>
          </a:p>
          <a:p>
            <a:pPr eaLnBrk="1" hangingPunct="1">
              <a:lnSpc>
                <a:spcPct val="80000"/>
              </a:lnSpc>
              <a:buFont typeface="Wingdings" pitchFamily="2" charset="2"/>
              <a:buNone/>
            </a:pPr>
            <a:r>
              <a:rPr lang="zh-CN" altLang="en-US" sz="1800" b="1" noProof="1">
                <a:latin typeface="华文楷体" panose="02010600040101010101" pitchFamily="2" charset="-122"/>
                <a:ea typeface="华文楷体" panose="02010600040101010101" pitchFamily="2" charset="-122"/>
              </a:rPr>
              <a:t>     为各个作业分配必要的内存空间，使他们各得其所。</a:t>
            </a:r>
            <a:endParaRPr lang="zh-CN" altLang="en-US" sz="2100" b="1" noProof="1">
              <a:latin typeface="华文楷体" panose="02010600040101010101" pitchFamily="2" charset="-122"/>
              <a:ea typeface="华文楷体" panose="02010600040101010101" pitchFamily="2" charset="-122"/>
            </a:endParaRPr>
          </a:p>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rPr>
              <a:t>I/O设备管理问题</a:t>
            </a:r>
          </a:p>
          <a:p>
            <a:pPr eaLnBrk="1" hangingPunct="1">
              <a:lnSpc>
                <a:spcPct val="80000"/>
              </a:lnSpc>
              <a:buFont typeface="Wingdings" pitchFamily="2" charset="2"/>
              <a:buNone/>
            </a:pPr>
            <a:r>
              <a:rPr lang="zh-CN" altLang="en-US" sz="1800" b="1" noProof="1">
                <a:latin typeface="华文楷体" panose="02010600040101010101" pitchFamily="2" charset="-122"/>
                <a:ea typeface="华文楷体" panose="02010600040101010101" pitchFamily="2" charset="-122"/>
              </a:rPr>
              <a:t>     有多种类型的I/O设备供多道程序共享，如何分配设备？如何既方便用户使用又能提高设备利用率？</a:t>
            </a:r>
            <a:endParaRPr lang="zh-CN" altLang="en-US" sz="2100" b="1" noProof="1">
              <a:latin typeface="华文楷体" panose="02010600040101010101" pitchFamily="2" charset="-122"/>
              <a:ea typeface="华文楷体" panose="02010600040101010101" pitchFamily="2" charset="-122"/>
            </a:endParaRPr>
          </a:p>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rPr>
              <a:t>文件管理问题</a:t>
            </a:r>
          </a:p>
          <a:p>
            <a:pPr eaLnBrk="1" hangingPunct="1">
              <a:lnSpc>
                <a:spcPct val="80000"/>
              </a:lnSpc>
              <a:buFont typeface="Wingdings" pitchFamily="2" charset="2"/>
              <a:buNone/>
            </a:pPr>
            <a:r>
              <a:rPr lang="zh-CN" altLang="en-US" sz="1800" b="1" noProof="1">
                <a:latin typeface="华文楷体" panose="02010600040101010101" pitchFamily="2" charset="-122"/>
                <a:ea typeface="华文楷体" panose="02010600040101010101" pitchFamily="2" charset="-122"/>
              </a:rPr>
              <a:t>     </a:t>
            </a:r>
            <a:r>
              <a:rPr lang="zh-CN" altLang="en-US" sz="2100" b="1" noProof="1">
                <a:latin typeface="华文楷体" panose="02010600040101010101" pitchFamily="2" charset="-122"/>
                <a:ea typeface="华文楷体" panose="02010600040101010101" pitchFamily="2" charset="-122"/>
              </a:rPr>
              <a:t>如何组织这些以文件形式存在的数据和程序？</a:t>
            </a:r>
          </a:p>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rPr>
              <a:t>作业管理问题</a:t>
            </a:r>
          </a:p>
          <a:p>
            <a:pPr eaLnBrk="1" hangingPunct="1">
              <a:lnSpc>
                <a:spcPct val="80000"/>
              </a:lnSpc>
              <a:buFont typeface="Wingdings" pitchFamily="2" charset="2"/>
              <a:buNone/>
            </a:pPr>
            <a:r>
              <a:rPr lang="zh-CN" altLang="en-US" sz="1800" b="1" noProof="1">
                <a:latin typeface="华文楷体" panose="02010600040101010101" pitchFamily="2" charset="-122"/>
                <a:ea typeface="华文楷体" panose="02010600040101010101" pitchFamily="2" charset="-122"/>
              </a:rPr>
              <a:t>     </a:t>
            </a:r>
            <a:r>
              <a:rPr lang="zh-CN" altLang="en-US" sz="2100" b="1" noProof="1">
                <a:latin typeface="华文楷体" panose="02010600040101010101" pitchFamily="2" charset="-122"/>
                <a:ea typeface="华文楷体" panose="02010600040101010101" pitchFamily="2" charset="-122"/>
              </a:rPr>
              <a:t> 有的作业是I/O型，有些是计算型，有的要求系统能及时响应。如何组织这些作业？</a:t>
            </a:r>
          </a:p>
          <a:p>
            <a:pPr eaLnBrk="1" hangingPunct="1">
              <a:lnSpc>
                <a:spcPct val="80000"/>
              </a:lnSpc>
            </a:pPr>
            <a:r>
              <a:rPr lang="zh-CN" altLang="en-US" sz="2900" b="1" noProof="1">
                <a:solidFill>
                  <a:srgbClr val="FF6600"/>
                </a:solidFill>
                <a:latin typeface="华文楷体" panose="02010600040101010101" pitchFamily="2" charset="-122"/>
                <a:ea typeface="华文楷体" panose="02010600040101010101" pitchFamily="2" charset="-122"/>
                <a:sym typeface="+mn-ea"/>
              </a:rPr>
              <a:t>用户接口问题</a:t>
            </a:r>
          </a:p>
          <a:p>
            <a:pPr marL="0" indent="0" eaLnBrk="1" hangingPunct="1">
              <a:lnSpc>
                <a:spcPct val="80000"/>
              </a:lnSpc>
              <a:buFont typeface="Wingdings" pitchFamily="2" charset="2"/>
              <a:buNone/>
            </a:pPr>
            <a:r>
              <a:rPr lang="zh-CN" altLang="en-US" sz="2100" b="1" noProof="1">
                <a:latin typeface="华文楷体" panose="02010600040101010101" pitchFamily="2" charset="-122"/>
                <a:ea typeface="华文楷体" panose="02010600040101010101" pitchFamily="2" charset="-122"/>
              </a:rPr>
              <a:t>     为了方便用户使用，操作系统应提供用户使用的接口</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lIns="0" rIns="0" bIns="0" anchor="b"/>
          <a:lstStyle/>
          <a:p>
            <a:pPr eaLnBrk="1" hangingPunct="1"/>
            <a:r>
              <a:rPr lang="zh-CN" altLang="zh-CN" sz="4200" b="1"/>
              <a:t>操作系统的定义</a:t>
            </a:r>
          </a:p>
        </p:txBody>
      </p:sp>
      <p:sp>
        <p:nvSpPr>
          <p:cNvPr id="51203" name="Text Box 4"/>
          <p:cNvSpPr txBox="1">
            <a:spLocks noChangeArrowheads="1"/>
          </p:cNvSpPr>
          <p:nvPr/>
        </p:nvSpPr>
        <p:spPr bwMode="auto">
          <a:xfrm>
            <a:off x="250825" y="2060575"/>
            <a:ext cx="864235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4000" b="1">
                <a:solidFill>
                  <a:srgbClr val="6600FF"/>
                </a:solidFill>
                <a:ea typeface="华文楷体" pitchFamily="2" charset="-122"/>
              </a:rPr>
              <a:t>操作系统是一组能有效组织和管理计算机硬件和软件资源，合理地对各类作业进行调度，以及方便用户使用的程序的集合。</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lIns="0" rIns="0" bIns="0" anchor="b"/>
          <a:lstStyle/>
          <a:p>
            <a:pPr eaLnBrk="1" hangingPunct="1"/>
            <a:r>
              <a:rPr lang="zh-CN" altLang="zh-CN"/>
              <a:t>单道和多道批处理的比较</a:t>
            </a:r>
          </a:p>
        </p:txBody>
      </p:sp>
      <p:sp>
        <p:nvSpPr>
          <p:cNvPr id="40964" name="Text Box 4"/>
          <p:cNvSpPr txBox="1">
            <a:spLocks noChangeArrowheads="1"/>
          </p:cNvSpPr>
          <p:nvPr/>
        </p:nvSpPr>
        <p:spPr bwMode="auto">
          <a:xfrm>
            <a:off x="228600" y="4398988"/>
            <a:ext cx="8458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b="1" dirty="0">
                <a:latin typeface="楷体_GB2312" pitchFamily="1" charset="-122"/>
                <a:ea typeface="楷体_GB2312" pitchFamily="1" charset="-122"/>
              </a:rPr>
              <a:t>    </a:t>
            </a:r>
            <a:r>
              <a:rPr lang="zh-CN" altLang="en-US" sz="2800" b="1" dirty="0">
                <a:solidFill>
                  <a:srgbClr val="FF6600"/>
                </a:solidFill>
                <a:latin typeface="楷体_GB2312" pitchFamily="1" charset="-122"/>
                <a:ea typeface="楷体_GB2312" pitchFamily="1" charset="-122"/>
              </a:rPr>
              <a:t>多道程序系统和多处理系统</a:t>
            </a:r>
            <a:r>
              <a:rPr lang="en-US" altLang="zh-CN" sz="2800" b="1" dirty="0">
                <a:solidFill>
                  <a:srgbClr val="FF6600"/>
                </a:solidFill>
                <a:latin typeface="楷体_GB2312" pitchFamily="1" charset="-122"/>
                <a:ea typeface="楷体_GB2312" pitchFamily="1" charset="-122"/>
              </a:rPr>
              <a:t>(Multi-Processing System)</a:t>
            </a:r>
            <a:r>
              <a:rPr lang="zh-CN" altLang="en-US" sz="2800" b="1" dirty="0">
                <a:solidFill>
                  <a:srgbClr val="FF6600"/>
                </a:solidFill>
                <a:latin typeface="楷体_GB2312" pitchFamily="1" charset="-122"/>
                <a:ea typeface="楷体_GB2312" pitchFamily="1" charset="-122"/>
              </a:rPr>
              <a:t>的区别：前者指多个程序同时在内存中交替运行，后者指多个处理器。</a:t>
            </a:r>
          </a:p>
        </p:txBody>
      </p:sp>
      <p:grpSp>
        <p:nvGrpSpPr>
          <p:cNvPr id="2" name="Group 5"/>
          <p:cNvGrpSpPr>
            <a:grpSpLocks/>
          </p:cNvGrpSpPr>
          <p:nvPr/>
        </p:nvGrpSpPr>
        <p:grpSpPr bwMode="auto">
          <a:xfrm>
            <a:off x="279400" y="1628800"/>
            <a:ext cx="8636000" cy="2389188"/>
            <a:chOff x="0" y="0"/>
            <a:chExt cx="5440" cy="1505"/>
          </a:xfrm>
        </p:grpSpPr>
        <p:sp>
          <p:nvSpPr>
            <p:cNvPr id="52229" name="Rectangle 6"/>
            <p:cNvSpPr>
              <a:spLocks noChangeArrowheads="1"/>
            </p:cNvSpPr>
            <p:nvPr/>
          </p:nvSpPr>
          <p:spPr bwMode="auto">
            <a:xfrm>
              <a:off x="0" y="1"/>
              <a:ext cx="1094"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ltLang="zh-CN" sz="2800" b="1">
                  <a:latin typeface="Times New Roman" pitchFamily="18" charset="0"/>
                  <a:ea typeface="楷体_GB2312" pitchFamily="1" charset="-122"/>
                </a:rPr>
                <a:t> </a:t>
              </a:r>
              <a:endParaRPr lang="en-US" altLang="zh-CN" sz="2800" b="1">
                <a:ea typeface="楷体_GB2312" pitchFamily="1" charset="-122"/>
              </a:endParaRPr>
            </a:p>
            <a:p>
              <a:pPr hangingPunct="0"/>
              <a:endParaRPr lang="en-US" altLang="zh-CN" sz="2800" b="1">
                <a:ea typeface="楷体_GB2312" pitchFamily="1" charset="-122"/>
              </a:endParaRPr>
            </a:p>
          </p:txBody>
        </p:sp>
        <p:sp>
          <p:nvSpPr>
            <p:cNvPr id="52230" name="Rectangle 7"/>
            <p:cNvSpPr>
              <a:spLocks noChangeArrowheads="1"/>
            </p:cNvSpPr>
            <p:nvPr/>
          </p:nvSpPr>
          <p:spPr bwMode="auto">
            <a:xfrm>
              <a:off x="1097" y="0"/>
              <a:ext cx="1751"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单道</a:t>
              </a:r>
              <a:endParaRPr lang="zh-CN" altLang="en-US" sz="2800" b="1">
                <a:ea typeface="楷体_GB2312" pitchFamily="1" charset="-122"/>
              </a:endParaRPr>
            </a:p>
          </p:txBody>
        </p:sp>
        <p:sp>
          <p:nvSpPr>
            <p:cNvPr id="52231" name="Rectangle 8"/>
            <p:cNvSpPr>
              <a:spLocks noChangeArrowheads="1"/>
            </p:cNvSpPr>
            <p:nvPr/>
          </p:nvSpPr>
          <p:spPr bwMode="auto">
            <a:xfrm>
              <a:off x="2844" y="0"/>
              <a:ext cx="2596"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多道</a:t>
              </a:r>
              <a:endParaRPr lang="zh-CN" altLang="en-US" sz="2800" b="1">
                <a:ea typeface="楷体_GB2312" pitchFamily="1" charset="-122"/>
              </a:endParaRPr>
            </a:p>
          </p:txBody>
        </p:sp>
        <p:sp>
          <p:nvSpPr>
            <p:cNvPr id="52232" name="Rectangle 9"/>
            <p:cNvSpPr>
              <a:spLocks noChangeArrowheads="1"/>
            </p:cNvSpPr>
            <p:nvPr/>
          </p:nvSpPr>
          <p:spPr bwMode="auto">
            <a:xfrm>
              <a:off x="0" y="403"/>
              <a:ext cx="1094" cy="69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内存使用</a:t>
              </a:r>
              <a:endParaRPr lang="zh-CN" altLang="en-US" sz="2800" b="1">
                <a:ea typeface="楷体_GB2312" pitchFamily="1" charset="-122"/>
              </a:endParaRPr>
            </a:p>
          </p:txBody>
        </p:sp>
        <p:sp>
          <p:nvSpPr>
            <p:cNvPr id="52233" name="Rectangle 10"/>
            <p:cNvSpPr>
              <a:spLocks noChangeArrowheads="1"/>
            </p:cNvSpPr>
            <p:nvPr/>
          </p:nvSpPr>
          <p:spPr bwMode="auto">
            <a:xfrm>
              <a:off x="1096" y="403"/>
              <a:ext cx="1751" cy="69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每次一个作业</a:t>
              </a:r>
              <a:endParaRPr lang="zh-CN" altLang="en-US" sz="2800" b="1">
                <a:ea typeface="楷体_GB2312" pitchFamily="1" charset="-122"/>
              </a:endParaRPr>
            </a:p>
          </p:txBody>
        </p:sp>
        <p:sp>
          <p:nvSpPr>
            <p:cNvPr id="52234" name="Rectangle 11"/>
            <p:cNvSpPr>
              <a:spLocks noChangeArrowheads="1"/>
            </p:cNvSpPr>
            <p:nvPr/>
          </p:nvSpPr>
          <p:spPr bwMode="auto">
            <a:xfrm>
              <a:off x="2844" y="403"/>
              <a:ext cx="2596" cy="69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dirty="0">
                  <a:latin typeface="Times New Roman" pitchFamily="18" charset="0"/>
                  <a:ea typeface="楷体_GB2312" pitchFamily="1" charset="-122"/>
                </a:rPr>
                <a:t>每次多个作业（充分利用内存）</a:t>
              </a:r>
              <a:endParaRPr lang="zh-CN" altLang="en-US" sz="2800" b="1" dirty="0">
                <a:ea typeface="楷体_GB2312" pitchFamily="1" charset="-122"/>
              </a:endParaRPr>
            </a:p>
          </p:txBody>
        </p:sp>
        <p:sp>
          <p:nvSpPr>
            <p:cNvPr id="52235" name="Rectangle 12"/>
            <p:cNvSpPr>
              <a:spLocks noChangeArrowheads="1"/>
            </p:cNvSpPr>
            <p:nvPr/>
          </p:nvSpPr>
          <p:spPr bwMode="auto">
            <a:xfrm>
              <a:off x="0" y="1102"/>
              <a:ext cx="1094"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作业次序</a:t>
              </a:r>
              <a:endParaRPr lang="zh-CN" altLang="en-US" sz="2800" b="1">
                <a:ea typeface="楷体_GB2312" pitchFamily="1" charset="-122"/>
              </a:endParaRPr>
            </a:p>
          </p:txBody>
        </p:sp>
        <p:sp>
          <p:nvSpPr>
            <p:cNvPr id="52236" name="Rectangle 13"/>
            <p:cNvSpPr>
              <a:spLocks noChangeArrowheads="1"/>
            </p:cNvSpPr>
            <p:nvPr/>
          </p:nvSpPr>
          <p:spPr bwMode="auto">
            <a:xfrm>
              <a:off x="1096" y="1101"/>
              <a:ext cx="1751"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dirty="0">
                  <a:latin typeface="Times New Roman" pitchFamily="18" charset="0"/>
                  <a:ea typeface="楷体_GB2312" pitchFamily="1" charset="-122"/>
                </a:rPr>
                <a:t>顺序，先进先出</a:t>
              </a:r>
              <a:endParaRPr lang="zh-CN" altLang="en-US" sz="2800" b="1" dirty="0">
                <a:ea typeface="楷体_GB2312" pitchFamily="1" charset="-122"/>
              </a:endParaRPr>
            </a:p>
          </p:txBody>
        </p:sp>
        <p:sp>
          <p:nvSpPr>
            <p:cNvPr id="52237" name="Rectangle 14"/>
            <p:cNvSpPr>
              <a:spLocks noChangeArrowheads="1"/>
            </p:cNvSpPr>
            <p:nvPr/>
          </p:nvSpPr>
          <p:spPr bwMode="auto">
            <a:xfrm>
              <a:off x="2844" y="1102"/>
              <a:ext cx="2596" cy="40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800" b="1">
                  <a:latin typeface="Times New Roman" pitchFamily="18" charset="0"/>
                  <a:ea typeface="楷体_GB2312" pitchFamily="1" charset="-122"/>
                </a:rPr>
                <a:t>无确定次序</a:t>
              </a:r>
              <a:endParaRPr lang="zh-CN" altLang="en-US" sz="2800" b="1">
                <a:ea typeface="楷体_GB2312" pitchFamily="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40964"/>
                                        </p:tgtEl>
                                        <p:attrNameLst>
                                          <p:attrName>style.visibility</p:attrName>
                                        </p:attrNameLst>
                                      </p:cBhvr>
                                      <p:to>
                                        <p:strVal val="visible"/>
                                      </p:to>
                                    </p:set>
                                    <p:animEffect transition="in" filter="barn(inHorizontal)">
                                      <p:cBhvr>
                                        <p:cTn id="14"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457200" y="981075"/>
            <a:ext cx="8229600" cy="422275"/>
          </a:xfrm>
        </p:spPr>
        <p:txBody>
          <a:bodyPr lIns="0" rIns="0" bIns="0" anchor="b"/>
          <a:lstStyle/>
          <a:p>
            <a:pPr eaLnBrk="1" hangingPunct="1"/>
            <a:r>
              <a:rPr lang="zh-CN" altLang="zh-CN" sz="3600" b="1"/>
              <a:t>多道批处理系统的资源利用</a:t>
            </a:r>
          </a:p>
        </p:txBody>
      </p:sp>
      <p:sp>
        <p:nvSpPr>
          <p:cNvPr id="53251" name="Text Box 4"/>
          <p:cNvSpPr txBox="1">
            <a:spLocks noChangeArrowheads="1"/>
          </p:cNvSpPr>
          <p:nvPr/>
        </p:nvSpPr>
        <p:spPr bwMode="auto">
          <a:xfrm>
            <a:off x="250825" y="1484313"/>
            <a:ext cx="88931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dirty="0">
                <a:solidFill>
                  <a:srgbClr val="FF0000"/>
                </a:solidFill>
                <a:latin typeface="Times New Roman" pitchFamily="18" charset="0"/>
                <a:ea typeface="楷体_GB2312" pitchFamily="1" charset="-122"/>
                <a:cs typeface="Times New Roman" pitchFamily="18" charset="0"/>
              </a:rPr>
              <a:t>多道批处理系统的资源利用效率特征是基于各作业对系统资源的需求差异得到的。</a:t>
            </a:r>
          </a:p>
          <a:p>
            <a:r>
              <a:rPr lang="zh-CN" altLang="en-US" sz="2800" b="1" dirty="0">
                <a:solidFill>
                  <a:srgbClr val="800000"/>
                </a:solidFill>
                <a:latin typeface="Times New Roman" pitchFamily="18" charset="0"/>
                <a:ea typeface="楷体_GB2312" pitchFamily="1" charset="-122"/>
                <a:cs typeface="Times New Roman" pitchFamily="18" charset="0"/>
              </a:rPr>
              <a:t>例如：有</a:t>
            </a:r>
            <a:r>
              <a:rPr lang="en-US" altLang="zh-CN" sz="2800" b="1" dirty="0">
                <a:solidFill>
                  <a:srgbClr val="800000"/>
                </a:solidFill>
                <a:latin typeface="Times New Roman" pitchFamily="18" charset="0"/>
                <a:ea typeface="楷体_GB2312" pitchFamily="1" charset="-122"/>
                <a:cs typeface="Times New Roman" pitchFamily="18" charset="0"/>
              </a:rPr>
              <a:t>3</a:t>
            </a:r>
            <a:r>
              <a:rPr lang="zh-CN" altLang="en-US" sz="2800" b="1" dirty="0">
                <a:solidFill>
                  <a:srgbClr val="800000"/>
                </a:solidFill>
                <a:latin typeface="Times New Roman" pitchFamily="18" charset="0"/>
                <a:ea typeface="楷体_GB2312" pitchFamily="1" charset="-122"/>
                <a:cs typeface="Times New Roman" pitchFamily="18" charset="0"/>
              </a:rPr>
              <a:t>个作业</a:t>
            </a:r>
            <a:r>
              <a:rPr lang="en-US" altLang="zh-CN" sz="2800" b="1" dirty="0">
                <a:solidFill>
                  <a:srgbClr val="800000"/>
                </a:solidFill>
                <a:latin typeface="Times New Roman" pitchFamily="18" charset="0"/>
                <a:ea typeface="楷体_GB2312" pitchFamily="1" charset="-122"/>
                <a:cs typeface="Times New Roman" pitchFamily="18" charset="0"/>
              </a:rPr>
              <a:t>A</a:t>
            </a:r>
            <a:r>
              <a:rPr lang="zh-CN" altLang="en-US" sz="2800" b="1" dirty="0">
                <a:solidFill>
                  <a:srgbClr val="800000"/>
                </a:solidFill>
                <a:latin typeface="Times New Roman" pitchFamily="18" charset="0"/>
                <a:ea typeface="楷体_GB2312" pitchFamily="1" charset="-122"/>
                <a:cs typeface="Times New Roman" pitchFamily="18" charset="0"/>
              </a:rPr>
              <a:t>、</a:t>
            </a:r>
            <a:r>
              <a:rPr lang="en-US" altLang="zh-CN" sz="2800" b="1" dirty="0">
                <a:solidFill>
                  <a:srgbClr val="800000"/>
                </a:solidFill>
                <a:latin typeface="Times New Roman" pitchFamily="18" charset="0"/>
                <a:ea typeface="楷体_GB2312" pitchFamily="1" charset="-122"/>
                <a:cs typeface="Times New Roman" pitchFamily="18" charset="0"/>
              </a:rPr>
              <a:t>B</a:t>
            </a:r>
            <a:r>
              <a:rPr lang="zh-CN" altLang="en-US" sz="2800" b="1" dirty="0">
                <a:solidFill>
                  <a:srgbClr val="800000"/>
                </a:solidFill>
                <a:latin typeface="Times New Roman" pitchFamily="18" charset="0"/>
                <a:ea typeface="楷体_GB2312" pitchFamily="1" charset="-122"/>
                <a:cs typeface="Times New Roman" pitchFamily="18" charset="0"/>
              </a:rPr>
              <a:t>、</a:t>
            </a:r>
            <a:r>
              <a:rPr lang="en-US" altLang="zh-CN" sz="2800" b="1" dirty="0">
                <a:solidFill>
                  <a:srgbClr val="800000"/>
                </a:solidFill>
                <a:latin typeface="Times New Roman" pitchFamily="18" charset="0"/>
                <a:ea typeface="楷体_GB2312" pitchFamily="1" charset="-122"/>
                <a:cs typeface="Times New Roman" pitchFamily="18" charset="0"/>
              </a:rPr>
              <a:t>C</a:t>
            </a:r>
            <a:r>
              <a:rPr lang="zh-CN" altLang="en-US" sz="2800" b="1" dirty="0">
                <a:solidFill>
                  <a:srgbClr val="800000"/>
                </a:solidFill>
                <a:latin typeface="Times New Roman" pitchFamily="18" charset="0"/>
                <a:ea typeface="楷体_GB2312" pitchFamily="1" charset="-122"/>
                <a:cs typeface="Times New Roman" pitchFamily="18" charset="0"/>
              </a:rPr>
              <a:t>， </a:t>
            </a:r>
            <a:r>
              <a:rPr lang="en-US" altLang="zh-CN" sz="2800" b="1" dirty="0">
                <a:solidFill>
                  <a:srgbClr val="800000"/>
                </a:solidFill>
                <a:latin typeface="Times New Roman" pitchFamily="18" charset="0"/>
                <a:ea typeface="楷体_GB2312" pitchFamily="1" charset="-122"/>
                <a:cs typeface="Times New Roman" pitchFamily="18" charset="0"/>
              </a:rPr>
              <a:t>A</a:t>
            </a:r>
            <a:r>
              <a:rPr lang="zh-CN" altLang="en-US" sz="2800" b="1" dirty="0">
                <a:solidFill>
                  <a:srgbClr val="800000"/>
                </a:solidFill>
                <a:latin typeface="Times New Roman" pitchFamily="18" charset="0"/>
                <a:ea typeface="楷体_GB2312" pitchFamily="1" charset="-122"/>
                <a:cs typeface="Times New Roman" pitchFamily="18" charset="0"/>
              </a:rPr>
              <a:t>是计算作业、 </a:t>
            </a:r>
            <a:r>
              <a:rPr lang="en-US" altLang="zh-CN" sz="2800" b="1" dirty="0">
                <a:solidFill>
                  <a:srgbClr val="800000"/>
                </a:solidFill>
                <a:latin typeface="Times New Roman" pitchFamily="18" charset="0"/>
                <a:ea typeface="楷体_GB2312" pitchFamily="1" charset="-122"/>
                <a:cs typeface="Times New Roman" pitchFamily="18" charset="0"/>
              </a:rPr>
              <a:t>B</a:t>
            </a:r>
            <a:r>
              <a:rPr lang="zh-CN" altLang="en-US" sz="2800" b="1" dirty="0">
                <a:solidFill>
                  <a:srgbClr val="800000"/>
                </a:solidFill>
                <a:latin typeface="Times New Roman" pitchFamily="18" charset="0"/>
                <a:ea typeface="楷体_GB2312" pitchFamily="1" charset="-122"/>
                <a:cs typeface="Times New Roman" pitchFamily="18" charset="0"/>
              </a:rPr>
              <a:t>是检索磁带上数据的作业， </a:t>
            </a:r>
            <a:r>
              <a:rPr lang="en-US" altLang="zh-CN" sz="2800" b="1" dirty="0">
                <a:solidFill>
                  <a:srgbClr val="800000"/>
                </a:solidFill>
                <a:latin typeface="Times New Roman" pitchFamily="18" charset="0"/>
                <a:ea typeface="楷体_GB2312" pitchFamily="1" charset="-122"/>
                <a:cs typeface="Times New Roman" pitchFamily="18" charset="0"/>
              </a:rPr>
              <a:t>C</a:t>
            </a:r>
            <a:r>
              <a:rPr lang="zh-CN" altLang="en-US" sz="2800" b="1" dirty="0">
                <a:solidFill>
                  <a:srgbClr val="800000"/>
                </a:solidFill>
                <a:latin typeface="Times New Roman" pitchFamily="18" charset="0"/>
                <a:ea typeface="楷体_GB2312" pitchFamily="1" charset="-122"/>
                <a:cs typeface="Times New Roman" pitchFamily="18" charset="0"/>
              </a:rPr>
              <a:t>是打印作业。</a:t>
            </a:r>
            <a:r>
              <a:rPr lang="en-US" altLang="zh-CN" sz="2800" b="1" dirty="0">
                <a:solidFill>
                  <a:srgbClr val="800000"/>
                </a:solidFill>
                <a:latin typeface="Times New Roman" pitchFamily="18" charset="0"/>
                <a:ea typeface="楷体_GB2312" pitchFamily="1" charset="-122"/>
                <a:cs typeface="Times New Roman" pitchFamily="18" charset="0"/>
              </a:rPr>
              <a:t>3</a:t>
            </a:r>
            <a:r>
              <a:rPr lang="zh-CN" altLang="en-US" sz="2800" b="1" dirty="0">
                <a:solidFill>
                  <a:srgbClr val="800000"/>
                </a:solidFill>
                <a:latin typeface="Times New Roman" pitchFamily="18" charset="0"/>
                <a:ea typeface="楷体_GB2312" pitchFamily="1" charset="-122"/>
                <a:cs typeface="Times New Roman" pitchFamily="18" charset="0"/>
              </a:rPr>
              <a:t>个作业单道运行时间分别为</a:t>
            </a:r>
            <a:r>
              <a:rPr lang="en-US" altLang="zh-CN" sz="2800" b="1" dirty="0">
                <a:solidFill>
                  <a:srgbClr val="800000"/>
                </a:solidFill>
                <a:latin typeface="Times New Roman" pitchFamily="18" charset="0"/>
                <a:ea typeface="楷体_GB2312" pitchFamily="1" charset="-122"/>
                <a:cs typeface="Times New Roman" pitchFamily="18" charset="0"/>
              </a:rPr>
              <a:t>5</a:t>
            </a:r>
            <a:r>
              <a:rPr lang="zh-CN" altLang="en-US" sz="2800" b="1" dirty="0">
                <a:solidFill>
                  <a:srgbClr val="800000"/>
                </a:solidFill>
                <a:latin typeface="Times New Roman" pitchFamily="18" charset="0"/>
                <a:ea typeface="楷体_GB2312" pitchFamily="1" charset="-122"/>
                <a:cs typeface="Times New Roman" pitchFamily="18" charset="0"/>
              </a:rPr>
              <a:t>分钟、</a:t>
            </a:r>
            <a:r>
              <a:rPr lang="en-US" altLang="zh-CN" sz="2800" b="1" dirty="0">
                <a:solidFill>
                  <a:srgbClr val="800000"/>
                </a:solidFill>
                <a:latin typeface="Times New Roman" pitchFamily="18" charset="0"/>
                <a:ea typeface="楷体_GB2312" pitchFamily="1" charset="-122"/>
                <a:cs typeface="Times New Roman" pitchFamily="18" charset="0"/>
              </a:rPr>
              <a:t>15</a:t>
            </a:r>
            <a:r>
              <a:rPr lang="zh-CN" altLang="en-US" sz="2800" b="1" dirty="0">
                <a:solidFill>
                  <a:srgbClr val="800000"/>
                </a:solidFill>
                <a:latin typeface="Times New Roman" pitchFamily="18" charset="0"/>
                <a:ea typeface="楷体_GB2312" pitchFamily="1" charset="-122"/>
                <a:cs typeface="Times New Roman" pitchFamily="18" charset="0"/>
              </a:rPr>
              <a:t>分钟和</a:t>
            </a:r>
            <a:r>
              <a:rPr lang="en-US" altLang="zh-CN" sz="2800" b="1" dirty="0">
                <a:solidFill>
                  <a:srgbClr val="800000"/>
                </a:solidFill>
                <a:latin typeface="Times New Roman" pitchFamily="18" charset="0"/>
                <a:ea typeface="楷体_GB2312" pitchFamily="1" charset="-122"/>
                <a:cs typeface="Times New Roman" pitchFamily="18" charset="0"/>
              </a:rPr>
              <a:t>10</a:t>
            </a:r>
            <a:r>
              <a:rPr lang="zh-CN" altLang="en-US" sz="2800" b="1" dirty="0">
                <a:solidFill>
                  <a:srgbClr val="800000"/>
                </a:solidFill>
                <a:latin typeface="Times New Roman" pitchFamily="18" charset="0"/>
                <a:ea typeface="楷体_GB2312" pitchFamily="1" charset="-122"/>
                <a:cs typeface="Times New Roman" pitchFamily="18" charset="0"/>
              </a:rPr>
              <a:t>分钟。假设可在</a:t>
            </a:r>
            <a:r>
              <a:rPr lang="en-US" altLang="zh-CN" sz="2800" b="1" dirty="0">
                <a:solidFill>
                  <a:srgbClr val="800000"/>
                </a:solidFill>
                <a:latin typeface="Times New Roman" pitchFamily="18" charset="0"/>
                <a:ea typeface="楷体_GB2312" pitchFamily="1" charset="-122"/>
                <a:cs typeface="Times New Roman" pitchFamily="18" charset="0"/>
              </a:rPr>
              <a:t>15</a:t>
            </a:r>
            <a:r>
              <a:rPr lang="zh-CN" altLang="en-US" sz="2800" b="1" dirty="0">
                <a:solidFill>
                  <a:srgbClr val="800000"/>
                </a:solidFill>
                <a:latin typeface="Times New Roman" pitchFamily="18" charset="0"/>
                <a:ea typeface="楷体_GB2312" pitchFamily="1" charset="-122"/>
                <a:cs typeface="Times New Roman" pitchFamily="18" charset="0"/>
              </a:rPr>
              <a:t>分钟内并行完成这</a:t>
            </a:r>
            <a:r>
              <a:rPr lang="en-US" altLang="zh-CN" sz="2800" b="1" dirty="0">
                <a:solidFill>
                  <a:srgbClr val="800000"/>
                </a:solidFill>
                <a:latin typeface="Times New Roman" pitchFamily="18" charset="0"/>
                <a:ea typeface="楷体_GB2312" pitchFamily="1" charset="-122"/>
                <a:cs typeface="Times New Roman" pitchFamily="18" charset="0"/>
              </a:rPr>
              <a:t>3</a:t>
            </a:r>
            <a:r>
              <a:rPr lang="zh-CN" altLang="en-US" sz="2800" b="1" dirty="0">
                <a:solidFill>
                  <a:srgbClr val="800000"/>
                </a:solidFill>
                <a:latin typeface="Times New Roman" pitchFamily="18" charset="0"/>
                <a:ea typeface="楷体_GB2312" pitchFamily="1" charset="-122"/>
                <a:cs typeface="Times New Roman" pitchFamily="18" charset="0"/>
              </a:rPr>
              <a:t>个作业。则各资源的利用率分别为：</a:t>
            </a:r>
          </a:p>
        </p:txBody>
      </p:sp>
      <p:sp>
        <p:nvSpPr>
          <p:cNvPr id="41989" name="Rectangle 6"/>
          <p:cNvSpPr>
            <a:spLocks noChangeArrowheads="1"/>
          </p:cNvSpPr>
          <p:nvPr/>
        </p:nvSpPr>
        <p:spPr bwMode="auto">
          <a:xfrm>
            <a:off x="1187450" y="450056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ltLang="zh-CN" sz="2800" b="1">
                <a:latin typeface="Times New Roman" pitchFamily="18" charset="0"/>
                <a:ea typeface="楷体_GB2312" pitchFamily="1" charset="-122"/>
              </a:rPr>
              <a:t> </a:t>
            </a:r>
            <a:endParaRPr lang="en-US" altLang="zh-CN" sz="2800" b="1">
              <a:latin typeface="楷体_GB2312" pitchFamily="1" charset="-122"/>
              <a:ea typeface="楷体_GB2312" pitchFamily="1" charset="-122"/>
            </a:endParaRPr>
          </a:p>
          <a:p>
            <a:pPr hangingPunct="0"/>
            <a:endParaRPr lang="en-US" altLang="zh-CN" sz="2800" b="1">
              <a:latin typeface="楷体_GB2312" pitchFamily="1" charset="-122"/>
              <a:ea typeface="楷体_GB2312" pitchFamily="1" charset="-122"/>
            </a:endParaRPr>
          </a:p>
        </p:txBody>
      </p:sp>
      <p:sp>
        <p:nvSpPr>
          <p:cNvPr id="41990" name="Rectangle 7"/>
          <p:cNvSpPr>
            <a:spLocks noChangeArrowheads="1"/>
          </p:cNvSpPr>
          <p:nvPr/>
        </p:nvSpPr>
        <p:spPr bwMode="auto">
          <a:xfrm>
            <a:off x="2792413" y="4500563"/>
            <a:ext cx="1597025"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dirty="0">
                <a:latin typeface="楷体_GB2312" pitchFamily="1" charset="-122"/>
                <a:ea typeface="楷体_GB2312" pitchFamily="1" charset="-122"/>
              </a:rPr>
              <a:t>CPU</a:t>
            </a:r>
          </a:p>
          <a:p>
            <a:pPr algn="ctr" hangingPunct="0"/>
            <a:endParaRPr lang="en-US" altLang="zh-CN" sz="2800" b="1" dirty="0">
              <a:latin typeface="楷体_GB2312" pitchFamily="1" charset="-122"/>
              <a:ea typeface="楷体_GB2312" pitchFamily="1" charset="-122"/>
            </a:endParaRPr>
          </a:p>
        </p:txBody>
      </p:sp>
      <p:sp>
        <p:nvSpPr>
          <p:cNvPr id="41991" name="Rectangle 8"/>
          <p:cNvSpPr>
            <a:spLocks noChangeArrowheads="1"/>
          </p:cNvSpPr>
          <p:nvPr/>
        </p:nvSpPr>
        <p:spPr bwMode="auto">
          <a:xfrm>
            <a:off x="5979879" y="450056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800" b="1" dirty="0">
                <a:latin typeface="楷体_GB2312" pitchFamily="1" charset="-122"/>
                <a:ea typeface="楷体_GB2312" pitchFamily="1" charset="-122"/>
              </a:rPr>
              <a:t>打印机</a:t>
            </a:r>
          </a:p>
          <a:p>
            <a:pPr algn="ctr" hangingPunct="0"/>
            <a:endParaRPr lang="en-US" altLang="zh-CN" sz="2800" b="1" dirty="0">
              <a:latin typeface="楷体_GB2312" pitchFamily="1" charset="-122"/>
              <a:ea typeface="楷体_GB2312" pitchFamily="1" charset="-122"/>
            </a:endParaRPr>
          </a:p>
        </p:txBody>
      </p:sp>
      <p:sp>
        <p:nvSpPr>
          <p:cNvPr id="41992" name="Rectangle 9"/>
          <p:cNvSpPr>
            <a:spLocks noChangeArrowheads="1"/>
          </p:cNvSpPr>
          <p:nvPr/>
        </p:nvSpPr>
        <p:spPr bwMode="auto">
          <a:xfrm>
            <a:off x="4384442" y="4500563"/>
            <a:ext cx="1595437"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800" b="1" dirty="0">
                <a:latin typeface="楷体_GB2312" pitchFamily="1" charset="-122"/>
                <a:ea typeface="楷体_GB2312" pitchFamily="1" charset="-122"/>
              </a:rPr>
              <a:t>磁带机</a:t>
            </a:r>
          </a:p>
          <a:p>
            <a:pPr algn="ctr" hangingPunct="0"/>
            <a:endParaRPr lang="en-US" altLang="zh-CN" sz="2800" b="1" dirty="0">
              <a:latin typeface="楷体_GB2312" pitchFamily="1" charset="-122"/>
              <a:ea typeface="楷体_GB2312" pitchFamily="1" charset="-122"/>
            </a:endParaRPr>
          </a:p>
        </p:txBody>
      </p:sp>
      <p:sp>
        <p:nvSpPr>
          <p:cNvPr id="41993" name="Rectangle 10"/>
          <p:cNvSpPr>
            <a:spLocks noChangeArrowheads="1"/>
          </p:cNvSpPr>
          <p:nvPr/>
        </p:nvSpPr>
        <p:spPr bwMode="auto">
          <a:xfrm>
            <a:off x="1187450" y="516731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800" b="1">
                <a:latin typeface="楷体_GB2312" pitchFamily="1" charset="-122"/>
                <a:ea typeface="楷体_GB2312" pitchFamily="1" charset="-122"/>
              </a:rPr>
              <a:t>单道</a:t>
            </a:r>
          </a:p>
          <a:p>
            <a:pPr algn="ctr" hangingPunct="0"/>
            <a:endParaRPr lang="en-US" altLang="zh-CN" sz="2800" b="1">
              <a:latin typeface="楷体_GB2312" pitchFamily="1" charset="-122"/>
              <a:ea typeface="楷体_GB2312" pitchFamily="1" charset="-122"/>
            </a:endParaRPr>
          </a:p>
        </p:txBody>
      </p:sp>
      <p:sp>
        <p:nvSpPr>
          <p:cNvPr id="41994" name="Rectangle 11"/>
          <p:cNvSpPr>
            <a:spLocks noChangeArrowheads="1"/>
          </p:cNvSpPr>
          <p:nvPr/>
        </p:nvSpPr>
        <p:spPr bwMode="auto">
          <a:xfrm>
            <a:off x="2792413" y="5167313"/>
            <a:ext cx="1597025"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dirty="0">
                <a:latin typeface="楷体_GB2312" pitchFamily="1" charset="-122"/>
                <a:ea typeface="楷体_GB2312" pitchFamily="1" charset="-122"/>
              </a:rPr>
              <a:t>17%</a:t>
            </a:r>
          </a:p>
          <a:p>
            <a:pPr algn="ctr" hangingPunct="0"/>
            <a:endParaRPr lang="en-US" altLang="zh-CN" sz="2800" b="1" dirty="0">
              <a:latin typeface="楷体_GB2312" pitchFamily="1" charset="-122"/>
              <a:ea typeface="楷体_GB2312" pitchFamily="1" charset="-122"/>
            </a:endParaRPr>
          </a:p>
        </p:txBody>
      </p:sp>
      <p:sp>
        <p:nvSpPr>
          <p:cNvPr id="41995" name="Rectangle 12"/>
          <p:cNvSpPr>
            <a:spLocks noChangeArrowheads="1"/>
          </p:cNvSpPr>
          <p:nvPr/>
        </p:nvSpPr>
        <p:spPr bwMode="auto">
          <a:xfrm>
            <a:off x="5979879" y="516731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dirty="0">
                <a:latin typeface="楷体_GB2312" pitchFamily="1" charset="-122"/>
                <a:ea typeface="楷体_GB2312" pitchFamily="1" charset="-122"/>
              </a:rPr>
              <a:t>33%</a:t>
            </a:r>
          </a:p>
          <a:p>
            <a:pPr algn="ctr" hangingPunct="0"/>
            <a:endParaRPr lang="en-US" altLang="zh-CN" sz="2800" b="1" dirty="0">
              <a:latin typeface="楷体_GB2312" pitchFamily="1" charset="-122"/>
              <a:ea typeface="楷体_GB2312" pitchFamily="1" charset="-122"/>
            </a:endParaRPr>
          </a:p>
        </p:txBody>
      </p:sp>
      <p:sp>
        <p:nvSpPr>
          <p:cNvPr id="41996" name="Rectangle 13"/>
          <p:cNvSpPr>
            <a:spLocks noChangeArrowheads="1"/>
          </p:cNvSpPr>
          <p:nvPr/>
        </p:nvSpPr>
        <p:spPr bwMode="auto">
          <a:xfrm>
            <a:off x="4384442" y="5167313"/>
            <a:ext cx="1595437"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a:latin typeface="楷体_GB2312" pitchFamily="1" charset="-122"/>
                <a:ea typeface="楷体_GB2312" pitchFamily="1" charset="-122"/>
              </a:rPr>
              <a:t>50%</a:t>
            </a:r>
          </a:p>
          <a:p>
            <a:pPr algn="ctr" hangingPunct="0"/>
            <a:endParaRPr lang="en-US" altLang="zh-CN" sz="2800" b="1">
              <a:latin typeface="楷体_GB2312" pitchFamily="1" charset="-122"/>
              <a:ea typeface="楷体_GB2312" pitchFamily="1" charset="-122"/>
            </a:endParaRPr>
          </a:p>
        </p:txBody>
      </p:sp>
      <p:sp>
        <p:nvSpPr>
          <p:cNvPr id="41997" name="Rectangle 14"/>
          <p:cNvSpPr>
            <a:spLocks noChangeArrowheads="1"/>
          </p:cNvSpPr>
          <p:nvPr/>
        </p:nvSpPr>
        <p:spPr bwMode="auto">
          <a:xfrm>
            <a:off x="1187450" y="583406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800" b="1">
                <a:latin typeface="楷体_GB2312" pitchFamily="1" charset="-122"/>
                <a:ea typeface="楷体_GB2312" pitchFamily="1" charset="-122"/>
              </a:rPr>
              <a:t>多道</a:t>
            </a:r>
          </a:p>
          <a:p>
            <a:pPr algn="ctr" hangingPunct="0"/>
            <a:endParaRPr lang="en-US" altLang="zh-CN" sz="2800" b="1">
              <a:latin typeface="楷体_GB2312" pitchFamily="1" charset="-122"/>
              <a:ea typeface="楷体_GB2312" pitchFamily="1" charset="-122"/>
            </a:endParaRPr>
          </a:p>
        </p:txBody>
      </p:sp>
      <p:sp>
        <p:nvSpPr>
          <p:cNvPr id="41998" name="Rectangle 15"/>
          <p:cNvSpPr>
            <a:spLocks noChangeArrowheads="1"/>
          </p:cNvSpPr>
          <p:nvPr/>
        </p:nvSpPr>
        <p:spPr bwMode="auto">
          <a:xfrm>
            <a:off x="2789238" y="5838825"/>
            <a:ext cx="1597025"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a:latin typeface="楷体_GB2312" pitchFamily="1" charset="-122"/>
                <a:ea typeface="楷体_GB2312" pitchFamily="1" charset="-122"/>
              </a:rPr>
              <a:t>33%</a:t>
            </a:r>
          </a:p>
        </p:txBody>
      </p:sp>
      <p:sp>
        <p:nvSpPr>
          <p:cNvPr id="41999" name="Rectangle 16"/>
          <p:cNvSpPr>
            <a:spLocks noChangeArrowheads="1"/>
          </p:cNvSpPr>
          <p:nvPr/>
        </p:nvSpPr>
        <p:spPr bwMode="auto">
          <a:xfrm>
            <a:off x="5979879" y="5834063"/>
            <a:ext cx="1595438"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a:latin typeface="楷体_GB2312" pitchFamily="1" charset="-122"/>
                <a:ea typeface="楷体_GB2312" pitchFamily="1" charset="-122"/>
              </a:rPr>
              <a:t>66%</a:t>
            </a:r>
          </a:p>
          <a:p>
            <a:pPr algn="ctr" hangingPunct="0"/>
            <a:endParaRPr lang="en-US" altLang="zh-CN" sz="2800" b="1">
              <a:latin typeface="楷体_GB2312" pitchFamily="1" charset="-122"/>
              <a:ea typeface="楷体_GB2312" pitchFamily="1" charset="-122"/>
            </a:endParaRPr>
          </a:p>
        </p:txBody>
      </p:sp>
      <p:sp>
        <p:nvSpPr>
          <p:cNvPr id="42000" name="Rectangle 17"/>
          <p:cNvSpPr>
            <a:spLocks noChangeArrowheads="1"/>
          </p:cNvSpPr>
          <p:nvPr/>
        </p:nvSpPr>
        <p:spPr bwMode="auto">
          <a:xfrm>
            <a:off x="4384442" y="5834063"/>
            <a:ext cx="1595437" cy="6667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800" b="1">
                <a:latin typeface="楷体_GB2312" pitchFamily="1" charset="-122"/>
                <a:ea typeface="楷体_GB2312" pitchFamily="1" charset="-122"/>
              </a:rPr>
              <a:t>100%</a:t>
            </a:r>
          </a:p>
          <a:p>
            <a:pPr algn="ctr" hangingPunct="0"/>
            <a:endParaRPr lang="en-US" altLang="zh-CN" sz="2800" b="1">
              <a:latin typeface="楷体_GB2312" pitchFamily="1" charset="-122"/>
              <a:ea typeface="楷体_GB2312" pitchFamily="1" charset="-122"/>
            </a:endParaRPr>
          </a:p>
        </p:txBody>
      </p:sp>
      <p:sp>
        <p:nvSpPr>
          <p:cNvPr id="53264" name="Rectangle 2"/>
          <p:cNvSpPr>
            <a:spLocks noChangeArrowheads="1"/>
          </p:cNvSpPr>
          <p:nvPr/>
        </p:nvSpPr>
        <p:spPr bwMode="auto">
          <a:xfrm>
            <a:off x="457200" y="1524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algn="ctr"/>
            <a:r>
              <a:rPr lang="zh-CN" altLang="en-US" sz="4000" b="1">
                <a:latin typeface="Verdana" pitchFamily="34" charset="0"/>
                <a:ea typeface="隶书" pitchFamily="49" charset="-122"/>
              </a:rPr>
              <a:t>单道和多道批处理的比较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9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9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99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0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41990" grpId="0" animBg="1"/>
      <p:bldP spid="41991" grpId="0" animBg="1"/>
      <p:bldP spid="41992" grpId="0" animBg="1"/>
      <p:bldP spid="41993" grpId="0" animBg="1"/>
      <p:bldP spid="41994" grpId="0" animBg="1"/>
      <p:bldP spid="41995" grpId="0" animBg="1"/>
      <p:bldP spid="41996" grpId="0" animBg="1"/>
      <p:bldP spid="41997" grpId="0" animBg="1"/>
      <p:bldP spid="41998" grpId="0" animBg="1"/>
      <p:bldP spid="41999" grpId="0" animBg="1"/>
      <p:bldP spid="4200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28600" y="981075"/>
            <a:ext cx="86868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hangingPunct="0"/>
            <a:r>
              <a:rPr lang="zh-CN" altLang="en-US" sz="2400" b="1" dirty="0">
                <a:latin typeface="华文楷体" pitchFamily="2" charset="-122"/>
                <a:ea typeface="华文楷体" pitchFamily="2" charset="-122"/>
              </a:rPr>
              <a:t>例：在有一台</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和两台输入</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输出设备（磁盘机和磁带机）的多道程序系统中，同时投入运行</a:t>
            </a:r>
            <a:r>
              <a:rPr lang="en-US" altLang="zh-CN" sz="2400" b="1" dirty="0">
                <a:latin typeface="华文楷体" pitchFamily="2" charset="-122"/>
                <a:ea typeface="华文楷体" pitchFamily="2" charset="-122"/>
              </a:rPr>
              <a:t>2</a:t>
            </a:r>
            <a:r>
              <a:rPr lang="zh-CN" altLang="en-US" sz="2400" b="1" dirty="0">
                <a:latin typeface="华文楷体" pitchFamily="2" charset="-122"/>
                <a:ea typeface="华文楷体" pitchFamily="2" charset="-122"/>
              </a:rPr>
              <a:t>个程序</a:t>
            </a:r>
            <a:r>
              <a:rPr lang="en-US" altLang="zh-CN" sz="2400" b="1" dirty="0">
                <a:latin typeface="华文楷体" pitchFamily="2" charset="-122"/>
                <a:ea typeface="华文楷体" pitchFamily="2" charset="-122"/>
              </a:rPr>
              <a:t>A</a:t>
            </a:r>
            <a:r>
              <a:rPr lang="zh-CN" altLang="en-US" sz="2400" b="1" dirty="0">
                <a:latin typeface="华文楷体" pitchFamily="2" charset="-122"/>
                <a:ea typeface="华文楷体" pitchFamily="2" charset="-122"/>
              </a:rPr>
              <a:t>和</a:t>
            </a:r>
            <a:r>
              <a:rPr lang="en-US" altLang="zh-CN" sz="2400" b="1" dirty="0">
                <a:latin typeface="华文楷体" pitchFamily="2" charset="-122"/>
                <a:ea typeface="华文楷体" pitchFamily="2" charset="-122"/>
              </a:rPr>
              <a:t>B</a:t>
            </a:r>
            <a:r>
              <a:rPr lang="zh-CN" altLang="en-US" sz="2400" b="1" dirty="0">
                <a:latin typeface="华文楷体" pitchFamily="2" charset="-122"/>
                <a:ea typeface="华文楷体" pitchFamily="2" charset="-122"/>
              </a:rPr>
              <a:t>。这</a:t>
            </a:r>
            <a:r>
              <a:rPr lang="en-US" altLang="zh-CN" sz="2400" b="1" dirty="0">
                <a:latin typeface="华文楷体" pitchFamily="2" charset="-122"/>
                <a:ea typeface="华文楷体" pitchFamily="2" charset="-122"/>
              </a:rPr>
              <a:t>2</a:t>
            </a:r>
            <a:r>
              <a:rPr lang="zh-CN" altLang="en-US" sz="2400" b="1" dirty="0">
                <a:latin typeface="华文楷体" pitchFamily="2" charset="-122"/>
                <a:ea typeface="华文楷体" pitchFamily="2" charset="-122"/>
              </a:rPr>
              <a:t>个程</a:t>
            </a:r>
          </a:p>
          <a:p>
            <a:pPr hangingPunct="0"/>
            <a:r>
              <a:rPr lang="zh-CN" altLang="en-US" sz="2400" b="1" dirty="0">
                <a:latin typeface="华文楷体" pitchFamily="2" charset="-122"/>
                <a:ea typeface="华文楷体" pitchFamily="2" charset="-122"/>
              </a:rPr>
              <a:t>序对</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和磁盘和磁带的使用顺序和使用时间为：</a:t>
            </a:r>
          </a:p>
          <a:p>
            <a:pPr hangingPunct="0"/>
            <a:r>
              <a:rPr lang="zh-CN" altLang="en-US" sz="2400" b="1" dirty="0">
                <a:latin typeface="华文楷体" pitchFamily="2" charset="-122"/>
                <a:ea typeface="华文楷体" pitchFamily="2" charset="-122"/>
              </a:rPr>
              <a:t>程序</a:t>
            </a:r>
            <a:r>
              <a:rPr lang="en-US" altLang="zh-CN" sz="2400" b="1" dirty="0">
                <a:latin typeface="华文楷体" pitchFamily="2" charset="-122"/>
                <a:ea typeface="华文楷体" pitchFamily="2" charset="-122"/>
              </a:rPr>
              <a:t>A</a:t>
            </a:r>
            <a:r>
              <a:rPr lang="zh-CN" altLang="en-US" sz="2400" b="1" dirty="0">
                <a:latin typeface="华文楷体" pitchFamily="2" charset="-122"/>
                <a:ea typeface="华文楷体" pitchFamily="2" charset="-122"/>
              </a:rPr>
              <a:t>：磁带（</a:t>
            </a:r>
            <a:r>
              <a:rPr lang="en-US" altLang="zh-CN" sz="2400" b="1" dirty="0">
                <a:latin typeface="华文楷体" pitchFamily="2" charset="-122"/>
                <a:ea typeface="华文楷体" pitchFamily="2" charset="-122"/>
              </a:rPr>
              <a:t>30S</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10S</a:t>
            </a:r>
            <a:r>
              <a:rPr lang="zh-CN" altLang="en-US" sz="2400" b="1" dirty="0">
                <a:latin typeface="华文楷体" pitchFamily="2" charset="-122"/>
                <a:ea typeface="华文楷体" pitchFamily="2" charset="-122"/>
              </a:rPr>
              <a:t>）、磁盘（</a:t>
            </a:r>
            <a:r>
              <a:rPr lang="en-US" altLang="zh-CN" sz="2400" b="1" dirty="0">
                <a:latin typeface="华文楷体" pitchFamily="2" charset="-122"/>
                <a:ea typeface="华文楷体" pitchFamily="2" charset="-122"/>
              </a:rPr>
              <a:t>30S</a:t>
            </a:r>
            <a:r>
              <a:rPr lang="zh-CN" altLang="en-US" sz="2400" b="1" dirty="0">
                <a:latin typeface="华文楷体" pitchFamily="2" charset="-122"/>
                <a:ea typeface="华文楷体" pitchFamily="2" charset="-122"/>
              </a:rPr>
              <a:t>）、</a:t>
            </a:r>
          </a:p>
          <a:p>
            <a:pPr hangingPunct="0"/>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10S</a:t>
            </a:r>
            <a:r>
              <a:rPr lang="zh-CN" altLang="en-US" sz="2400" b="1" dirty="0">
                <a:latin typeface="华文楷体" pitchFamily="2" charset="-122"/>
                <a:ea typeface="华文楷体" pitchFamily="2" charset="-122"/>
              </a:rPr>
              <a:t>）、磁带（</a:t>
            </a:r>
            <a:r>
              <a:rPr lang="en-US" altLang="zh-CN" sz="2400" b="1" dirty="0">
                <a:latin typeface="华文楷体" pitchFamily="2" charset="-122"/>
                <a:ea typeface="华文楷体" pitchFamily="2" charset="-122"/>
              </a:rPr>
              <a:t>20S</a:t>
            </a:r>
            <a:r>
              <a:rPr lang="zh-CN" altLang="en-US" sz="2400" b="1" dirty="0">
                <a:latin typeface="华文楷体" pitchFamily="2" charset="-122"/>
                <a:ea typeface="华文楷体" pitchFamily="2" charset="-122"/>
              </a:rPr>
              <a:t>）</a:t>
            </a:r>
          </a:p>
          <a:p>
            <a:pPr hangingPunct="0"/>
            <a:r>
              <a:rPr lang="zh-CN" altLang="en-US" sz="2400" b="1" dirty="0">
                <a:latin typeface="华文楷体" pitchFamily="2" charset="-122"/>
                <a:ea typeface="华文楷体" pitchFamily="2" charset="-122"/>
              </a:rPr>
              <a:t>程序</a:t>
            </a:r>
            <a:r>
              <a:rPr lang="en-US" altLang="zh-CN" sz="2400" b="1" dirty="0">
                <a:latin typeface="华文楷体" pitchFamily="2" charset="-122"/>
                <a:ea typeface="华文楷体" pitchFamily="2" charset="-122"/>
              </a:rPr>
              <a:t>B</a:t>
            </a:r>
            <a:r>
              <a:rPr lang="zh-CN" altLang="en-US" sz="2400" b="1" dirty="0">
                <a:latin typeface="华文楷体" pitchFamily="2" charset="-122"/>
                <a:ea typeface="华文楷体" pitchFamily="2" charset="-122"/>
              </a:rPr>
              <a:t>：磁盘（</a:t>
            </a:r>
            <a:r>
              <a:rPr lang="en-US" altLang="zh-CN" sz="2400" b="1" dirty="0">
                <a:latin typeface="华文楷体" pitchFamily="2" charset="-122"/>
                <a:ea typeface="华文楷体" pitchFamily="2" charset="-122"/>
              </a:rPr>
              <a:t>20S</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30S</a:t>
            </a:r>
            <a:r>
              <a:rPr lang="zh-CN" altLang="en-US" sz="2400" b="1" dirty="0">
                <a:latin typeface="华文楷体" pitchFamily="2" charset="-122"/>
                <a:ea typeface="华文楷体" pitchFamily="2" charset="-122"/>
              </a:rPr>
              <a:t>）、磁带（</a:t>
            </a:r>
            <a:r>
              <a:rPr lang="en-US" altLang="zh-CN" sz="2400" b="1" dirty="0">
                <a:latin typeface="华文楷体" pitchFamily="2" charset="-122"/>
                <a:ea typeface="华文楷体" pitchFamily="2" charset="-122"/>
              </a:rPr>
              <a:t>40S</a:t>
            </a:r>
            <a:r>
              <a:rPr lang="zh-CN" altLang="en-US" sz="2400" b="1" dirty="0">
                <a:latin typeface="华文楷体" pitchFamily="2" charset="-122"/>
                <a:ea typeface="华文楷体" pitchFamily="2" charset="-122"/>
              </a:rPr>
              <a:t>）</a:t>
            </a:r>
          </a:p>
          <a:p>
            <a:pPr hangingPunct="0"/>
            <a:endParaRPr lang="zh-CN" altLang="en-US" sz="2400" b="1" dirty="0">
              <a:latin typeface="华文楷体" pitchFamily="2" charset="-122"/>
              <a:ea typeface="华文楷体" pitchFamily="2" charset="-122"/>
            </a:endParaRPr>
          </a:p>
          <a:p>
            <a:pPr hangingPunct="0"/>
            <a:r>
              <a:rPr lang="zh-CN" altLang="en-US" sz="2400" b="1" dirty="0">
                <a:latin typeface="华文楷体" pitchFamily="2" charset="-122"/>
                <a:ea typeface="华文楷体" pitchFamily="2" charset="-122"/>
              </a:rPr>
              <a:t>假定：</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、磁盘和磁带都能并行工作</a:t>
            </a:r>
          </a:p>
          <a:p>
            <a:pPr hangingPunct="0"/>
            <a:r>
              <a:rPr lang="zh-CN" altLang="en-US" sz="2400" b="1" dirty="0">
                <a:latin typeface="华文楷体" pitchFamily="2" charset="-122"/>
                <a:ea typeface="华文楷体" pitchFamily="2" charset="-122"/>
              </a:rPr>
              <a:t>试问：在单道和多道两种方式下，</a:t>
            </a:r>
          </a:p>
          <a:p>
            <a:pPr hangingPunct="0"/>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1</a:t>
            </a:r>
            <a:r>
              <a:rPr lang="zh-CN" altLang="en-US" sz="2400" b="1" dirty="0">
                <a:latin typeface="华文楷体" pitchFamily="2" charset="-122"/>
                <a:ea typeface="华文楷体" pitchFamily="2" charset="-122"/>
              </a:rPr>
              <a:t>、程序</a:t>
            </a:r>
            <a:r>
              <a:rPr lang="en-US" altLang="zh-CN" sz="2400" b="1" dirty="0">
                <a:latin typeface="华文楷体" pitchFamily="2" charset="-122"/>
                <a:ea typeface="华文楷体" pitchFamily="2" charset="-122"/>
              </a:rPr>
              <a:t>A</a:t>
            </a:r>
            <a:r>
              <a:rPr lang="zh-CN" altLang="en-US" sz="2400" b="1" dirty="0">
                <a:latin typeface="华文楷体" pitchFamily="2" charset="-122"/>
                <a:ea typeface="华文楷体" pitchFamily="2" charset="-122"/>
              </a:rPr>
              <a:t>和</a:t>
            </a:r>
            <a:r>
              <a:rPr lang="en-US" altLang="zh-CN" sz="2400" b="1" dirty="0">
                <a:latin typeface="华文楷体" pitchFamily="2" charset="-122"/>
                <a:ea typeface="华文楷体" pitchFamily="2" charset="-122"/>
              </a:rPr>
              <a:t>B</a:t>
            </a:r>
            <a:r>
              <a:rPr lang="zh-CN" altLang="en-US" sz="2400" b="1" dirty="0">
                <a:latin typeface="华文楷体" pitchFamily="2" charset="-122"/>
                <a:ea typeface="华文楷体" pitchFamily="2" charset="-122"/>
              </a:rPr>
              <a:t>从投入运行到运行完成所用的时间  </a:t>
            </a:r>
          </a:p>
          <a:p>
            <a:pPr hangingPunct="0"/>
            <a:r>
              <a:rPr lang="zh-CN" altLang="en-US" sz="2400" b="1" dirty="0">
                <a:latin typeface="华文楷体" pitchFamily="2" charset="-122"/>
                <a:ea typeface="华文楷体" pitchFamily="2" charset="-122"/>
              </a:rPr>
              <a:t>                  分别是多少？</a:t>
            </a:r>
          </a:p>
          <a:p>
            <a:pPr hangingPunct="0"/>
            <a:r>
              <a:rPr lang="zh-CN" altLang="en-US" sz="2400" b="1" dirty="0">
                <a:latin typeface="华文楷体" pitchFamily="2" charset="-122"/>
                <a:ea typeface="华文楷体" pitchFamily="2" charset="-122"/>
              </a:rPr>
              <a:t>            </a:t>
            </a:r>
            <a:r>
              <a:rPr lang="en-US" altLang="zh-CN" sz="2400" b="1" dirty="0">
                <a:latin typeface="华文楷体" pitchFamily="2" charset="-122"/>
                <a:ea typeface="华文楷体" pitchFamily="2" charset="-122"/>
              </a:rPr>
              <a:t>2</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CPU</a:t>
            </a:r>
            <a:r>
              <a:rPr lang="zh-CN" altLang="en-US" sz="2400" b="1" dirty="0">
                <a:latin typeface="华文楷体" pitchFamily="2" charset="-122"/>
                <a:ea typeface="华文楷体" pitchFamily="2" charset="-122"/>
              </a:rPr>
              <a:t>、磁盘和磁带的利用率是多少？</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eaLnBrk="1" hangingPunct="1"/>
            <a:r>
              <a:rPr lang="en-US" altLang="zh-CN" sz="3600"/>
              <a:t>A</a:t>
            </a:r>
            <a:r>
              <a:rPr lang="zh-CN" altLang="en-US" sz="3600"/>
              <a:t>、</a:t>
            </a:r>
            <a:r>
              <a:rPr lang="en-US" altLang="zh-CN" sz="3600"/>
              <a:t>B</a:t>
            </a:r>
            <a:r>
              <a:rPr lang="zh-CN" altLang="en-US" sz="3600"/>
              <a:t>同时运行的情况</a:t>
            </a:r>
          </a:p>
        </p:txBody>
      </p:sp>
      <p:sp>
        <p:nvSpPr>
          <p:cNvPr id="55299" name="Line 3"/>
          <p:cNvSpPr>
            <a:spLocks noChangeShapeType="1"/>
          </p:cNvSpPr>
          <p:nvPr/>
        </p:nvSpPr>
        <p:spPr bwMode="auto">
          <a:xfrm>
            <a:off x="1420813" y="5715000"/>
            <a:ext cx="5743575"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5300" name="Line 4"/>
          <p:cNvSpPr>
            <a:spLocks noChangeShapeType="1"/>
          </p:cNvSpPr>
          <p:nvPr/>
        </p:nvSpPr>
        <p:spPr bwMode="auto">
          <a:xfrm>
            <a:off x="2627313" y="5400675"/>
            <a:ext cx="8651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1" name="Line 9"/>
          <p:cNvSpPr>
            <a:spLocks noChangeShapeType="1"/>
          </p:cNvSpPr>
          <p:nvPr/>
        </p:nvSpPr>
        <p:spPr bwMode="auto">
          <a:xfrm>
            <a:off x="2009775" y="2286000"/>
            <a:ext cx="977900"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2" name="Line 19"/>
          <p:cNvSpPr>
            <a:spLocks noChangeShapeType="1"/>
          </p:cNvSpPr>
          <p:nvPr/>
        </p:nvSpPr>
        <p:spPr bwMode="auto">
          <a:xfrm>
            <a:off x="2627313" y="3068638"/>
            <a:ext cx="0" cy="266382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3" name="Text Box 26"/>
          <p:cNvSpPr txBox="1">
            <a:spLocks noChangeArrowheads="1"/>
          </p:cNvSpPr>
          <p:nvPr/>
        </p:nvSpPr>
        <p:spPr bwMode="auto">
          <a:xfrm>
            <a:off x="609600" y="2133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chemeClr val="hlink"/>
                </a:solidFill>
                <a:latin typeface="楷体_GB2312" pitchFamily="1" charset="-122"/>
                <a:ea typeface="楷体_GB2312" pitchFamily="1" charset="-122"/>
              </a:rPr>
              <a:t>程序</a:t>
            </a:r>
            <a:r>
              <a:rPr lang="en-US" altLang="zh-CN" sz="2400" b="1" dirty="0">
                <a:solidFill>
                  <a:schemeClr val="hlink"/>
                </a:solidFill>
                <a:ea typeface="楷体_GB2312" pitchFamily="1" charset="-122"/>
              </a:rPr>
              <a:t>A</a:t>
            </a:r>
          </a:p>
        </p:txBody>
      </p:sp>
      <p:sp>
        <p:nvSpPr>
          <p:cNvPr id="55304" name="Text Box 28"/>
          <p:cNvSpPr txBox="1">
            <a:spLocks noChangeArrowheads="1"/>
          </p:cNvSpPr>
          <p:nvPr/>
        </p:nvSpPr>
        <p:spPr bwMode="auto">
          <a:xfrm>
            <a:off x="609600" y="2895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a:solidFill>
                  <a:schemeClr val="hlink"/>
                </a:solidFill>
                <a:latin typeface="楷体_GB2312" pitchFamily="1" charset="-122"/>
                <a:ea typeface="楷体_GB2312" pitchFamily="1" charset="-122"/>
              </a:rPr>
              <a:t>程序</a:t>
            </a:r>
            <a:r>
              <a:rPr lang="en-US" altLang="zh-CN" sz="2400" b="1">
                <a:solidFill>
                  <a:schemeClr val="hlink"/>
                </a:solidFill>
                <a:ea typeface="楷体_GB2312" pitchFamily="1" charset="-122"/>
              </a:rPr>
              <a:t>B</a:t>
            </a:r>
          </a:p>
        </p:txBody>
      </p:sp>
      <p:sp>
        <p:nvSpPr>
          <p:cNvPr id="55305" name="Text Box 30"/>
          <p:cNvSpPr txBox="1">
            <a:spLocks noChangeArrowheads="1"/>
          </p:cNvSpPr>
          <p:nvPr/>
        </p:nvSpPr>
        <p:spPr bwMode="auto">
          <a:xfrm>
            <a:off x="381000" y="5029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2400" b="1">
                <a:solidFill>
                  <a:schemeClr val="hlink"/>
                </a:solidFill>
                <a:latin typeface="楷体_GB2312" pitchFamily="1" charset="-122"/>
                <a:ea typeface="楷体_GB2312" pitchFamily="1" charset="-122"/>
              </a:rPr>
              <a:t>CPU</a:t>
            </a:r>
            <a:endParaRPr lang="zh-CN" altLang="en-US" sz="2400" b="1">
              <a:solidFill>
                <a:schemeClr val="hlink"/>
              </a:solidFill>
              <a:ea typeface="楷体_GB2312" pitchFamily="1" charset="-122"/>
            </a:endParaRPr>
          </a:p>
        </p:txBody>
      </p:sp>
      <p:sp>
        <p:nvSpPr>
          <p:cNvPr id="55306" name="Text Box 32"/>
          <p:cNvSpPr txBox="1">
            <a:spLocks noChangeArrowheads="1"/>
          </p:cNvSpPr>
          <p:nvPr/>
        </p:nvSpPr>
        <p:spPr bwMode="auto">
          <a:xfrm>
            <a:off x="1979613" y="1916113"/>
            <a:ext cx="719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1600" b="1">
                <a:solidFill>
                  <a:schemeClr val="hlink"/>
                </a:solidFill>
                <a:ea typeface="楷体_GB2312" pitchFamily="1" charset="-122"/>
              </a:rPr>
              <a:t>磁带</a:t>
            </a:r>
          </a:p>
        </p:txBody>
      </p:sp>
      <p:sp>
        <p:nvSpPr>
          <p:cNvPr id="55307" name="Line 8"/>
          <p:cNvSpPr>
            <a:spLocks noChangeShapeType="1"/>
          </p:cNvSpPr>
          <p:nvPr/>
        </p:nvSpPr>
        <p:spPr bwMode="auto">
          <a:xfrm>
            <a:off x="2009775" y="3068638"/>
            <a:ext cx="617538"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8" name="Text Box 32"/>
          <p:cNvSpPr txBox="1">
            <a:spLocks noChangeArrowheads="1"/>
          </p:cNvSpPr>
          <p:nvPr/>
        </p:nvSpPr>
        <p:spPr bwMode="auto">
          <a:xfrm>
            <a:off x="1908175" y="2636838"/>
            <a:ext cx="719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1600" b="1" dirty="0">
                <a:solidFill>
                  <a:schemeClr val="hlink"/>
                </a:solidFill>
                <a:ea typeface="楷体_GB2312" pitchFamily="1" charset="-122"/>
              </a:rPr>
              <a:t>磁盘</a:t>
            </a:r>
          </a:p>
        </p:txBody>
      </p:sp>
      <p:sp>
        <p:nvSpPr>
          <p:cNvPr id="55309" name="TextBox 56"/>
          <p:cNvSpPr txBox="1">
            <a:spLocks noChangeArrowheads="1"/>
          </p:cNvSpPr>
          <p:nvPr/>
        </p:nvSpPr>
        <p:spPr bwMode="auto">
          <a:xfrm>
            <a:off x="2411413" y="5805488"/>
            <a:ext cx="504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20s</a:t>
            </a:r>
            <a:endParaRPr lang="zh-CN" altLang="en-US" sz="1200" b="1">
              <a:latin typeface="Franklin Gothic Book" pitchFamily="34" charset="0"/>
              <a:ea typeface="华文楷体" pitchFamily="2" charset="-122"/>
            </a:endParaRPr>
          </a:p>
        </p:txBody>
      </p:sp>
      <p:sp>
        <p:nvSpPr>
          <p:cNvPr id="55310" name="Line 24"/>
          <p:cNvSpPr>
            <a:spLocks noChangeShapeType="1"/>
          </p:cNvSpPr>
          <p:nvPr/>
        </p:nvSpPr>
        <p:spPr bwMode="auto">
          <a:xfrm flipH="1">
            <a:off x="2987675" y="2276475"/>
            <a:ext cx="0" cy="345598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1" name="TextBox 58"/>
          <p:cNvSpPr txBox="1">
            <a:spLocks noChangeArrowheads="1"/>
          </p:cNvSpPr>
          <p:nvPr/>
        </p:nvSpPr>
        <p:spPr bwMode="auto">
          <a:xfrm>
            <a:off x="2771775" y="5805488"/>
            <a:ext cx="504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30s</a:t>
            </a:r>
            <a:endParaRPr lang="zh-CN" altLang="en-US" sz="1200" b="1">
              <a:latin typeface="Franklin Gothic Book" pitchFamily="34" charset="0"/>
              <a:ea typeface="华文楷体" pitchFamily="2" charset="-122"/>
            </a:endParaRPr>
          </a:p>
        </p:txBody>
      </p:sp>
      <p:sp>
        <p:nvSpPr>
          <p:cNvPr id="55312" name="Line 24"/>
          <p:cNvSpPr>
            <a:spLocks noChangeShapeType="1"/>
          </p:cNvSpPr>
          <p:nvPr/>
        </p:nvSpPr>
        <p:spPr bwMode="auto">
          <a:xfrm flipH="1">
            <a:off x="3492500" y="5373688"/>
            <a:ext cx="0" cy="35877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3" name="TextBox 60"/>
          <p:cNvSpPr txBox="1">
            <a:spLocks noChangeArrowheads="1"/>
          </p:cNvSpPr>
          <p:nvPr/>
        </p:nvSpPr>
        <p:spPr bwMode="auto">
          <a:xfrm>
            <a:off x="3348038" y="5805488"/>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50s</a:t>
            </a:r>
            <a:endParaRPr lang="zh-CN" altLang="en-US" sz="1200" b="1">
              <a:latin typeface="Franklin Gothic Book" pitchFamily="34" charset="0"/>
              <a:ea typeface="华文楷体" pitchFamily="2" charset="-122"/>
            </a:endParaRPr>
          </a:p>
        </p:txBody>
      </p:sp>
      <p:sp>
        <p:nvSpPr>
          <p:cNvPr id="55314" name="左大括号 65"/>
          <p:cNvSpPr>
            <a:spLocks/>
          </p:cNvSpPr>
          <p:nvPr/>
        </p:nvSpPr>
        <p:spPr bwMode="auto">
          <a:xfrm rot="5400000">
            <a:off x="2987675" y="4868863"/>
            <a:ext cx="144463" cy="865187"/>
          </a:xfrm>
          <a:prstGeom prst="leftBrace">
            <a:avLst>
              <a:gd name="adj1" fmla="val 42949"/>
              <a:gd name="adj2" fmla="val 43972"/>
            </a:avLst>
          </a:prstGeom>
          <a:noFill/>
          <a:ln w="19050">
            <a:solidFill>
              <a:srgbClr val="163E6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Franklin Gothic Book" pitchFamily="34" charset="0"/>
              <a:ea typeface="华文楷体" pitchFamily="2" charset="-122"/>
            </a:endParaRPr>
          </a:p>
        </p:txBody>
      </p:sp>
      <p:sp>
        <p:nvSpPr>
          <p:cNvPr id="55315" name="Text Box 32"/>
          <p:cNvSpPr txBox="1">
            <a:spLocks noChangeArrowheads="1"/>
          </p:cNvSpPr>
          <p:nvPr/>
        </p:nvSpPr>
        <p:spPr bwMode="auto">
          <a:xfrm>
            <a:off x="2916238" y="4941888"/>
            <a:ext cx="431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1600" b="1">
                <a:solidFill>
                  <a:srgbClr val="FF0000"/>
                </a:solidFill>
                <a:ea typeface="楷体_GB2312" pitchFamily="1" charset="-122"/>
              </a:rPr>
              <a:t>B</a:t>
            </a:r>
            <a:endParaRPr lang="zh-CN" altLang="en-US" sz="1600" b="1">
              <a:solidFill>
                <a:srgbClr val="FF0000"/>
              </a:solidFill>
              <a:ea typeface="楷体_GB2312" pitchFamily="1" charset="-122"/>
            </a:endParaRPr>
          </a:p>
        </p:txBody>
      </p:sp>
      <p:sp>
        <p:nvSpPr>
          <p:cNvPr id="55316" name="Line 4"/>
          <p:cNvSpPr>
            <a:spLocks noChangeShapeType="1"/>
          </p:cNvSpPr>
          <p:nvPr/>
        </p:nvSpPr>
        <p:spPr bwMode="auto">
          <a:xfrm>
            <a:off x="3511550" y="5416550"/>
            <a:ext cx="412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7" name="Line 24"/>
          <p:cNvSpPr>
            <a:spLocks noChangeShapeType="1"/>
          </p:cNvSpPr>
          <p:nvPr/>
        </p:nvSpPr>
        <p:spPr bwMode="auto">
          <a:xfrm flipH="1">
            <a:off x="3924300" y="2276475"/>
            <a:ext cx="0" cy="3452813"/>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8" name="TextBox 69"/>
          <p:cNvSpPr txBox="1">
            <a:spLocks noChangeArrowheads="1"/>
          </p:cNvSpPr>
          <p:nvPr/>
        </p:nvSpPr>
        <p:spPr bwMode="auto">
          <a:xfrm>
            <a:off x="3779838" y="5805488"/>
            <a:ext cx="504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60s</a:t>
            </a:r>
            <a:endParaRPr lang="zh-CN" altLang="en-US" sz="1200" b="1">
              <a:latin typeface="Franklin Gothic Book" pitchFamily="34" charset="0"/>
              <a:ea typeface="华文楷体" pitchFamily="2" charset="-122"/>
            </a:endParaRPr>
          </a:p>
        </p:txBody>
      </p:sp>
      <p:sp>
        <p:nvSpPr>
          <p:cNvPr id="55319" name="Text Box 32"/>
          <p:cNvSpPr txBox="1">
            <a:spLocks noChangeArrowheads="1"/>
          </p:cNvSpPr>
          <p:nvPr/>
        </p:nvSpPr>
        <p:spPr bwMode="auto">
          <a:xfrm>
            <a:off x="3563938" y="4941888"/>
            <a:ext cx="431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1600" b="1">
                <a:solidFill>
                  <a:srgbClr val="FF0000"/>
                </a:solidFill>
                <a:ea typeface="楷体_GB2312" pitchFamily="1" charset="-122"/>
              </a:rPr>
              <a:t>A</a:t>
            </a:r>
            <a:endParaRPr lang="zh-CN" altLang="en-US" sz="1600" b="1">
              <a:solidFill>
                <a:srgbClr val="FF0000"/>
              </a:solidFill>
              <a:ea typeface="楷体_GB2312" pitchFamily="1" charset="-122"/>
            </a:endParaRPr>
          </a:p>
        </p:txBody>
      </p:sp>
      <p:sp>
        <p:nvSpPr>
          <p:cNvPr id="55320" name="左大括号 71"/>
          <p:cNvSpPr>
            <a:spLocks/>
          </p:cNvSpPr>
          <p:nvPr/>
        </p:nvSpPr>
        <p:spPr bwMode="auto">
          <a:xfrm rot="5400000">
            <a:off x="3600450" y="5121275"/>
            <a:ext cx="215900" cy="431800"/>
          </a:xfrm>
          <a:prstGeom prst="leftBrace">
            <a:avLst>
              <a:gd name="adj1" fmla="val 43083"/>
              <a:gd name="adj2" fmla="val 43972"/>
            </a:avLst>
          </a:prstGeom>
          <a:noFill/>
          <a:ln w="19050">
            <a:solidFill>
              <a:srgbClr val="163E6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Franklin Gothic Book" pitchFamily="34" charset="0"/>
              <a:ea typeface="华文楷体" pitchFamily="2" charset="-122"/>
            </a:endParaRPr>
          </a:p>
        </p:txBody>
      </p:sp>
      <p:sp>
        <p:nvSpPr>
          <p:cNvPr id="55321" name="Line 9"/>
          <p:cNvSpPr>
            <a:spLocks noChangeShapeType="1"/>
          </p:cNvSpPr>
          <p:nvPr/>
        </p:nvSpPr>
        <p:spPr bwMode="auto">
          <a:xfrm>
            <a:off x="3517900" y="3068638"/>
            <a:ext cx="1223963"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2" name="Line 24"/>
          <p:cNvSpPr>
            <a:spLocks noChangeShapeType="1"/>
          </p:cNvSpPr>
          <p:nvPr/>
        </p:nvSpPr>
        <p:spPr bwMode="auto">
          <a:xfrm flipH="1">
            <a:off x="3492500" y="3068638"/>
            <a:ext cx="0" cy="266382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3" name="Line 24"/>
          <p:cNvSpPr>
            <a:spLocks noChangeShapeType="1"/>
          </p:cNvSpPr>
          <p:nvPr/>
        </p:nvSpPr>
        <p:spPr bwMode="auto">
          <a:xfrm flipH="1">
            <a:off x="4722813" y="2268538"/>
            <a:ext cx="22225" cy="34496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4" name="TextBox 75"/>
          <p:cNvSpPr txBox="1">
            <a:spLocks noChangeArrowheads="1"/>
          </p:cNvSpPr>
          <p:nvPr/>
        </p:nvSpPr>
        <p:spPr bwMode="auto">
          <a:xfrm>
            <a:off x="4500563" y="5805488"/>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90s</a:t>
            </a:r>
            <a:endParaRPr lang="zh-CN" altLang="en-US" sz="1200" b="1">
              <a:latin typeface="Franklin Gothic Book" pitchFamily="34" charset="0"/>
              <a:ea typeface="华文楷体" pitchFamily="2" charset="-122"/>
            </a:endParaRPr>
          </a:p>
        </p:txBody>
      </p:sp>
      <p:sp>
        <p:nvSpPr>
          <p:cNvPr id="55325" name="Line 9"/>
          <p:cNvSpPr>
            <a:spLocks noChangeShapeType="1"/>
          </p:cNvSpPr>
          <p:nvPr/>
        </p:nvSpPr>
        <p:spPr bwMode="auto">
          <a:xfrm>
            <a:off x="3924300" y="2276475"/>
            <a:ext cx="792163" cy="0"/>
          </a:xfrm>
          <a:prstGeom prst="line">
            <a:avLst/>
          </a:prstGeom>
          <a:noFill/>
          <a:ln w="3810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6" name="Line 4"/>
          <p:cNvSpPr>
            <a:spLocks noChangeShapeType="1"/>
          </p:cNvSpPr>
          <p:nvPr/>
        </p:nvSpPr>
        <p:spPr bwMode="auto">
          <a:xfrm>
            <a:off x="4735513" y="5416550"/>
            <a:ext cx="412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7" name="Text Box 32"/>
          <p:cNvSpPr txBox="1">
            <a:spLocks noChangeArrowheads="1"/>
          </p:cNvSpPr>
          <p:nvPr/>
        </p:nvSpPr>
        <p:spPr bwMode="auto">
          <a:xfrm>
            <a:off x="4787900" y="4941888"/>
            <a:ext cx="431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en-US" altLang="zh-CN" sz="1600" b="1">
                <a:solidFill>
                  <a:srgbClr val="FF0000"/>
                </a:solidFill>
                <a:ea typeface="楷体_GB2312" pitchFamily="1" charset="-122"/>
              </a:rPr>
              <a:t>A</a:t>
            </a:r>
            <a:endParaRPr lang="zh-CN" altLang="en-US" sz="1600" b="1">
              <a:solidFill>
                <a:srgbClr val="FF0000"/>
              </a:solidFill>
              <a:ea typeface="楷体_GB2312" pitchFamily="1" charset="-122"/>
            </a:endParaRPr>
          </a:p>
        </p:txBody>
      </p:sp>
      <p:sp>
        <p:nvSpPr>
          <p:cNvPr id="55328" name="左大括号 79"/>
          <p:cNvSpPr>
            <a:spLocks/>
          </p:cNvSpPr>
          <p:nvPr/>
        </p:nvSpPr>
        <p:spPr bwMode="auto">
          <a:xfrm rot="5400000">
            <a:off x="4824413" y="5121275"/>
            <a:ext cx="215900" cy="431800"/>
          </a:xfrm>
          <a:prstGeom prst="leftBrace">
            <a:avLst>
              <a:gd name="adj1" fmla="val 43083"/>
              <a:gd name="adj2" fmla="val 43972"/>
            </a:avLst>
          </a:prstGeom>
          <a:noFill/>
          <a:ln w="19050">
            <a:solidFill>
              <a:srgbClr val="163E6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Franklin Gothic Book" pitchFamily="34" charset="0"/>
              <a:ea typeface="华文楷体" pitchFamily="2" charset="-122"/>
            </a:endParaRPr>
          </a:p>
        </p:txBody>
      </p:sp>
      <p:cxnSp>
        <p:nvCxnSpPr>
          <p:cNvPr id="55329" name="直接连接符 81"/>
          <p:cNvCxnSpPr>
            <a:cxnSpLocks noChangeShapeType="1"/>
          </p:cNvCxnSpPr>
          <p:nvPr/>
        </p:nvCxnSpPr>
        <p:spPr bwMode="auto">
          <a:xfrm rot="5400000">
            <a:off x="3419475" y="4003676"/>
            <a:ext cx="345757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sp>
        <p:nvSpPr>
          <p:cNvPr id="55330" name="TextBox 83"/>
          <p:cNvSpPr txBox="1">
            <a:spLocks noChangeArrowheads="1"/>
          </p:cNvSpPr>
          <p:nvPr/>
        </p:nvSpPr>
        <p:spPr bwMode="auto">
          <a:xfrm>
            <a:off x="5003800" y="5805488"/>
            <a:ext cx="576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100s</a:t>
            </a:r>
            <a:endParaRPr lang="zh-CN" altLang="en-US" sz="1200" b="1">
              <a:latin typeface="Franklin Gothic Book" pitchFamily="34" charset="0"/>
              <a:ea typeface="华文楷体" pitchFamily="2" charset="-122"/>
            </a:endParaRPr>
          </a:p>
        </p:txBody>
      </p:sp>
      <p:sp>
        <p:nvSpPr>
          <p:cNvPr id="55331" name="Line 9"/>
          <p:cNvSpPr>
            <a:spLocks noChangeShapeType="1"/>
          </p:cNvSpPr>
          <p:nvPr/>
        </p:nvSpPr>
        <p:spPr bwMode="auto">
          <a:xfrm>
            <a:off x="5148263" y="2276475"/>
            <a:ext cx="647700"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5332" name="直接连接符 87"/>
          <p:cNvCxnSpPr>
            <a:cxnSpLocks noChangeShapeType="1"/>
          </p:cNvCxnSpPr>
          <p:nvPr/>
        </p:nvCxnSpPr>
        <p:spPr bwMode="auto">
          <a:xfrm rot="5400000">
            <a:off x="4067175" y="4003676"/>
            <a:ext cx="345757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sp>
        <p:nvSpPr>
          <p:cNvPr id="55333" name="TextBox 88"/>
          <p:cNvSpPr txBox="1">
            <a:spLocks noChangeArrowheads="1"/>
          </p:cNvSpPr>
          <p:nvPr/>
        </p:nvSpPr>
        <p:spPr bwMode="auto">
          <a:xfrm>
            <a:off x="5724525" y="5805488"/>
            <a:ext cx="576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200" b="1">
                <a:latin typeface="Franklin Gothic Book" pitchFamily="34" charset="0"/>
                <a:ea typeface="华文楷体" pitchFamily="2" charset="-122"/>
              </a:rPr>
              <a:t>120s</a:t>
            </a:r>
            <a:endParaRPr lang="zh-CN" altLang="en-US" sz="1200" b="1">
              <a:latin typeface="Franklin Gothic Book" pitchFamily="34" charset="0"/>
              <a:ea typeface="华文楷体" pitchFamily="2" charset="-122"/>
            </a:endParaRPr>
          </a:p>
        </p:txBody>
      </p:sp>
      <p:sp>
        <p:nvSpPr>
          <p:cNvPr id="39" name="Text Box 26"/>
          <p:cNvSpPr txBox="1">
            <a:spLocks noChangeArrowheads="1"/>
          </p:cNvSpPr>
          <p:nvPr/>
        </p:nvSpPr>
        <p:spPr bwMode="auto">
          <a:xfrm>
            <a:off x="6311652" y="2616368"/>
            <a:ext cx="295232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en-US" sz="2400" b="1" dirty="0">
                <a:solidFill>
                  <a:srgbClr val="FF0000"/>
                </a:solidFill>
                <a:ea typeface="楷体_GB2312" pitchFamily="1" charset="-122"/>
              </a:rPr>
              <a:t>单道方式：</a:t>
            </a:r>
            <a:r>
              <a:rPr lang="en-US" altLang="zh-CN" sz="2400" b="1" dirty="0">
                <a:solidFill>
                  <a:srgbClr val="FF0000"/>
                </a:solidFill>
                <a:ea typeface="楷体_GB2312" pitchFamily="1" charset="-122"/>
              </a:rPr>
              <a:t>190S</a:t>
            </a:r>
          </a:p>
          <a:p>
            <a:pPr>
              <a:spcBef>
                <a:spcPct val="50000"/>
              </a:spcBef>
            </a:pPr>
            <a:endParaRPr lang="en-US" altLang="zh-CN" sz="2400" b="1" dirty="0">
              <a:solidFill>
                <a:srgbClr val="FF0000"/>
              </a:solidFill>
              <a:ea typeface="楷体_GB2312" pitchFamily="1" charset="-122"/>
            </a:endParaRPr>
          </a:p>
          <a:p>
            <a:pPr>
              <a:spcBef>
                <a:spcPct val="50000"/>
              </a:spcBef>
            </a:pPr>
            <a:r>
              <a:rPr lang="zh-CN" altLang="en-US" sz="2400" b="1" dirty="0">
                <a:solidFill>
                  <a:srgbClr val="FF0000"/>
                </a:solidFill>
                <a:ea typeface="楷体_GB2312" pitchFamily="1" charset="-122"/>
              </a:rPr>
              <a:t>多道方式：</a:t>
            </a:r>
            <a:r>
              <a:rPr lang="en-US" altLang="zh-CN" sz="2400" b="1" dirty="0">
                <a:solidFill>
                  <a:srgbClr val="FF0000"/>
                </a:solidFill>
                <a:ea typeface="楷体_GB2312" pitchFamily="1" charset="-122"/>
              </a:rPr>
              <a:t>120S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5299"/>
                                        </p:tgtEl>
                                        <p:attrNameLst>
                                          <p:attrName>style.visibility</p:attrName>
                                        </p:attrNameLst>
                                      </p:cBhvr>
                                      <p:to>
                                        <p:strVal val="visible"/>
                                      </p:to>
                                    </p:set>
                                    <p:animEffect transition="in" filter="randombar(horizontal)">
                                      <p:cBhvr>
                                        <p:cTn id="12" dur="500"/>
                                        <p:tgtEl>
                                          <p:spTgt spid="5529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5300"/>
                                        </p:tgtEl>
                                        <p:attrNameLst>
                                          <p:attrName>style.visibility</p:attrName>
                                        </p:attrNameLst>
                                      </p:cBhvr>
                                      <p:to>
                                        <p:strVal val="visible"/>
                                      </p:to>
                                    </p:set>
                                    <p:animEffect transition="in" filter="randombar(horizontal)">
                                      <p:cBhvr>
                                        <p:cTn id="15" dur="500"/>
                                        <p:tgtEl>
                                          <p:spTgt spid="5530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5301"/>
                                        </p:tgtEl>
                                        <p:attrNameLst>
                                          <p:attrName>style.visibility</p:attrName>
                                        </p:attrNameLst>
                                      </p:cBhvr>
                                      <p:to>
                                        <p:strVal val="visible"/>
                                      </p:to>
                                    </p:set>
                                    <p:animEffect transition="in" filter="randombar(horizontal)">
                                      <p:cBhvr>
                                        <p:cTn id="18" dur="500"/>
                                        <p:tgtEl>
                                          <p:spTgt spid="5530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5302"/>
                                        </p:tgtEl>
                                        <p:attrNameLst>
                                          <p:attrName>style.visibility</p:attrName>
                                        </p:attrNameLst>
                                      </p:cBhvr>
                                      <p:to>
                                        <p:strVal val="visible"/>
                                      </p:to>
                                    </p:set>
                                    <p:animEffect transition="in" filter="randombar(horizontal)">
                                      <p:cBhvr>
                                        <p:cTn id="21" dur="500"/>
                                        <p:tgtEl>
                                          <p:spTgt spid="5530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5303"/>
                                        </p:tgtEl>
                                        <p:attrNameLst>
                                          <p:attrName>style.visibility</p:attrName>
                                        </p:attrNameLst>
                                      </p:cBhvr>
                                      <p:to>
                                        <p:strVal val="visible"/>
                                      </p:to>
                                    </p:set>
                                    <p:animEffect transition="in" filter="randombar(horizontal)">
                                      <p:cBhvr>
                                        <p:cTn id="24" dur="500"/>
                                        <p:tgtEl>
                                          <p:spTgt spid="5530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randombar(horizontal)">
                                      <p:cBhvr>
                                        <p:cTn id="27" dur="500"/>
                                        <p:tgtEl>
                                          <p:spTgt spid="5530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5305"/>
                                        </p:tgtEl>
                                        <p:attrNameLst>
                                          <p:attrName>style.visibility</p:attrName>
                                        </p:attrNameLst>
                                      </p:cBhvr>
                                      <p:to>
                                        <p:strVal val="visible"/>
                                      </p:to>
                                    </p:set>
                                    <p:animEffect transition="in" filter="randombar(horizontal)">
                                      <p:cBhvr>
                                        <p:cTn id="30" dur="500"/>
                                        <p:tgtEl>
                                          <p:spTgt spid="5530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5306"/>
                                        </p:tgtEl>
                                        <p:attrNameLst>
                                          <p:attrName>style.visibility</p:attrName>
                                        </p:attrNameLst>
                                      </p:cBhvr>
                                      <p:to>
                                        <p:strVal val="visible"/>
                                      </p:to>
                                    </p:set>
                                    <p:animEffect transition="in" filter="randombar(horizontal)">
                                      <p:cBhvr>
                                        <p:cTn id="33" dur="500"/>
                                        <p:tgtEl>
                                          <p:spTgt spid="5530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5307"/>
                                        </p:tgtEl>
                                        <p:attrNameLst>
                                          <p:attrName>style.visibility</p:attrName>
                                        </p:attrNameLst>
                                      </p:cBhvr>
                                      <p:to>
                                        <p:strVal val="visible"/>
                                      </p:to>
                                    </p:set>
                                    <p:animEffect transition="in" filter="randombar(horizontal)">
                                      <p:cBhvr>
                                        <p:cTn id="36" dur="500"/>
                                        <p:tgtEl>
                                          <p:spTgt spid="553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5308"/>
                                        </p:tgtEl>
                                        <p:attrNameLst>
                                          <p:attrName>style.visibility</p:attrName>
                                        </p:attrNameLst>
                                      </p:cBhvr>
                                      <p:to>
                                        <p:strVal val="visible"/>
                                      </p:to>
                                    </p:set>
                                    <p:animEffect transition="in" filter="randombar(horizontal)">
                                      <p:cBhvr>
                                        <p:cTn id="39" dur="500"/>
                                        <p:tgtEl>
                                          <p:spTgt spid="55308"/>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55309"/>
                                        </p:tgtEl>
                                        <p:attrNameLst>
                                          <p:attrName>style.visibility</p:attrName>
                                        </p:attrNameLst>
                                      </p:cBhvr>
                                      <p:to>
                                        <p:strVal val="visible"/>
                                      </p:to>
                                    </p:set>
                                    <p:animEffect transition="in" filter="randombar(horizontal)">
                                      <p:cBhvr>
                                        <p:cTn id="42" dur="500"/>
                                        <p:tgtEl>
                                          <p:spTgt spid="55309"/>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5310"/>
                                        </p:tgtEl>
                                        <p:attrNameLst>
                                          <p:attrName>style.visibility</p:attrName>
                                        </p:attrNameLst>
                                      </p:cBhvr>
                                      <p:to>
                                        <p:strVal val="visible"/>
                                      </p:to>
                                    </p:set>
                                    <p:animEffect transition="in" filter="randombar(horizontal)">
                                      <p:cBhvr>
                                        <p:cTn id="45" dur="500"/>
                                        <p:tgtEl>
                                          <p:spTgt spid="5531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5311"/>
                                        </p:tgtEl>
                                        <p:attrNameLst>
                                          <p:attrName>style.visibility</p:attrName>
                                        </p:attrNameLst>
                                      </p:cBhvr>
                                      <p:to>
                                        <p:strVal val="visible"/>
                                      </p:to>
                                    </p:set>
                                    <p:animEffect transition="in" filter="randombar(horizontal)">
                                      <p:cBhvr>
                                        <p:cTn id="48" dur="500"/>
                                        <p:tgtEl>
                                          <p:spTgt spid="5531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55312"/>
                                        </p:tgtEl>
                                        <p:attrNameLst>
                                          <p:attrName>style.visibility</p:attrName>
                                        </p:attrNameLst>
                                      </p:cBhvr>
                                      <p:to>
                                        <p:strVal val="visible"/>
                                      </p:to>
                                    </p:set>
                                    <p:animEffect transition="in" filter="randombar(horizontal)">
                                      <p:cBhvr>
                                        <p:cTn id="51" dur="500"/>
                                        <p:tgtEl>
                                          <p:spTgt spid="5531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5313"/>
                                        </p:tgtEl>
                                        <p:attrNameLst>
                                          <p:attrName>style.visibility</p:attrName>
                                        </p:attrNameLst>
                                      </p:cBhvr>
                                      <p:to>
                                        <p:strVal val="visible"/>
                                      </p:to>
                                    </p:set>
                                    <p:animEffect transition="in" filter="randombar(horizontal)">
                                      <p:cBhvr>
                                        <p:cTn id="54" dur="500"/>
                                        <p:tgtEl>
                                          <p:spTgt spid="5531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5314"/>
                                        </p:tgtEl>
                                        <p:attrNameLst>
                                          <p:attrName>style.visibility</p:attrName>
                                        </p:attrNameLst>
                                      </p:cBhvr>
                                      <p:to>
                                        <p:strVal val="visible"/>
                                      </p:to>
                                    </p:set>
                                    <p:animEffect transition="in" filter="randombar(horizontal)">
                                      <p:cBhvr>
                                        <p:cTn id="57" dur="500"/>
                                        <p:tgtEl>
                                          <p:spTgt spid="5531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55315"/>
                                        </p:tgtEl>
                                        <p:attrNameLst>
                                          <p:attrName>style.visibility</p:attrName>
                                        </p:attrNameLst>
                                      </p:cBhvr>
                                      <p:to>
                                        <p:strVal val="visible"/>
                                      </p:to>
                                    </p:set>
                                    <p:animEffect transition="in" filter="randombar(horizontal)">
                                      <p:cBhvr>
                                        <p:cTn id="60" dur="500"/>
                                        <p:tgtEl>
                                          <p:spTgt spid="55315"/>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55316"/>
                                        </p:tgtEl>
                                        <p:attrNameLst>
                                          <p:attrName>style.visibility</p:attrName>
                                        </p:attrNameLst>
                                      </p:cBhvr>
                                      <p:to>
                                        <p:strVal val="visible"/>
                                      </p:to>
                                    </p:set>
                                    <p:animEffect transition="in" filter="randombar(horizontal)">
                                      <p:cBhvr>
                                        <p:cTn id="63" dur="500"/>
                                        <p:tgtEl>
                                          <p:spTgt spid="55316"/>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55317"/>
                                        </p:tgtEl>
                                        <p:attrNameLst>
                                          <p:attrName>style.visibility</p:attrName>
                                        </p:attrNameLst>
                                      </p:cBhvr>
                                      <p:to>
                                        <p:strVal val="visible"/>
                                      </p:to>
                                    </p:set>
                                    <p:animEffect transition="in" filter="randombar(horizontal)">
                                      <p:cBhvr>
                                        <p:cTn id="66" dur="500"/>
                                        <p:tgtEl>
                                          <p:spTgt spid="5531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55318"/>
                                        </p:tgtEl>
                                        <p:attrNameLst>
                                          <p:attrName>style.visibility</p:attrName>
                                        </p:attrNameLst>
                                      </p:cBhvr>
                                      <p:to>
                                        <p:strVal val="visible"/>
                                      </p:to>
                                    </p:set>
                                    <p:animEffect transition="in" filter="randombar(horizontal)">
                                      <p:cBhvr>
                                        <p:cTn id="69" dur="500"/>
                                        <p:tgtEl>
                                          <p:spTgt spid="55318"/>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55319"/>
                                        </p:tgtEl>
                                        <p:attrNameLst>
                                          <p:attrName>style.visibility</p:attrName>
                                        </p:attrNameLst>
                                      </p:cBhvr>
                                      <p:to>
                                        <p:strVal val="visible"/>
                                      </p:to>
                                    </p:set>
                                    <p:animEffect transition="in" filter="randombar(horizontal)">
                                      <p:cBhvr>
                                        <p:cTn id="72" dur="500"/>
                                        <p:tgtEl>
                                          <p:spTgt spid="55319"/>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55320"/>
                                        </p:tgtEl>
                                        <p:attrNameLst>
                                          <p:attrName>style.visibility</p:attrName>
                                        </p:attrNameLst>
                                      </p:cBhvr>
                                      <p:to>
                                        <p:strVal val="visible"/>
                                      </p:to>
                                    </p:set>
                                    <p:animEffect transition="in" filter="randombar(horizontal)">
                                      <p:cBhvr>
                                        <p:cTn id="75" dur="500"/>
                                        <p:tgtEl>
                                          <p:spTgt spid="55320"/>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5321"/>
                                        </p:tgtEl>
                                        <p:attrNameLst>
                                          <p:attrName>style.visibility</p:attrName>
                                        </p:attrNameLst>
                                      </p:cBhvr>
                                      <p:to>
                                        <p:strVal val="visible"/>
                                      </p:to>
                                    </p:set>
                                    <p:animEffect transition="in" filter="randombar(horizontal)">
                                      <p:cBhvr>
                                        <p:cTn id="78" dur="500"/>
                                        <p:tgtEl>
                                          <p:spTgt spid="55321"/>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5322"/>
                                        </p:tgtEl>
                                        <p:attrNameLst>
                                          <p:attrName>style.visibility</p:attrName>
                                        </p:attrNameLst>
                                      </p:cBhvr>
                                      <p:to>
                                        <p:strVal val="visible"/>
                                      </p:to>
                                    </p:set>
                                    <p:animEffect transition="in" filter="randombar(horizontal)">
                                      <p:cBhvr>
                                        <p:cTn id="81" dur="500"/>
                                        <p:tgtEl>
                                          <p:spTgt spid="55322"/>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5323"/>
                                        </p:tgtEl>
                                        <p:attrNameLst>
                                          <p:attrName>style.visibility</p:attrName>
                                        </p:attrNameLst>
                                      </p:cBhvr>
                                      <p:to>
                                        <p:strVal val="visible"/>
                                      </p:to>
                                    </p:set>
                                    <p:animEffect transition="in" filter="randombar(horizontal)">
                                      <p:cBhvr>
                                        <p:cTn id="84" dur="500"/>
                                        <p:tgtEl>
                                          <p:spTgt spid="5532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5324"/>
                                        </p:tgtEl>
                                        <p:attrNameLst>
                                          <p:attrName>style.visibility</p:attrName>
                                        </p:attrNameLst>
                                      </p:cBhvr>
                                      <p:to>
                                        <p:strVal val="visible"/>
                                      </p:to>
                                    </p:set>
                                    <p:animEffect transition="in" filter="randombar(horizontal)">
                                      <p:cBhvr>
                                        <p:cTn id="87" dur="500"/>
                                        <p:tgtEl>
                                          <p:spTgt spid="55324"/>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55325"/>
                                        </p:tgtEl>
                                        <p:attrNameLst>
                                          <p:attrName>style.visibility</p:attrName>
                                        </p:attrNameLst>
                                      </p:cBhvr>
                                      <p:to>
                                        <p:strVal val="visible"/>
                                      </p:to>
                                    </p:set>
                                    <p:animEffect transition="in" filter="randombar(horizontal)">
                                      <p:cBhvr>
                                        <p:cTn id="90" dur="500"/>
                                        <p:tgtEl>
                                          <p:spTgt spid="55325"/>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55326"/>
                                        </p:tgtEl>
                                        <p:attrNameLst>
                                          <p:attrName>style.visibility</p:attrName>
                                        </p:attrNameLst>
                                      </p:cBhvr>
                                      <p:to>
                                        <p:strVal val="visible"/>
                                      </p:to>
                                    </p:set>
                                    <p:animEffect transition="in" filter="randombar(horizontal)">
                                      <p:cBhvr>
                                        <p:cTn id="93" dur="500"/>
                                        <p:tgtEl>
                                          <p:spTgt spid="5532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55327"/>
                                        </p:tgtEl>
                                        <p:attrNameLst>
                                          <p:attrName>style.visibility</p:attrName>
                                        </p:attrNameLst>
                                      </p:cBhvr>
                                      <p:to>
                                        <p:strVal val="visible"/>
                                      </p:to>
                                    </p:set>
                                    <p:animEffect transition="in" filter="randombar(horizontal)">
                                      <p:cBhvr>
                                        <p:cTn id="96" dur="500"/>
                                        <p:tgtEl>
                                          <p:spTgt spid="55327"/>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5328"/>
                                        </p:tgtEl>
                                        <p:attrNameLst>
                                          <p:attrName>style.visibility</p:attrName>
                                        </p:attrNameLst>
                                      </p:cBhvr>
                                      <p:to>
                                        <p:strVal val="visible"/>
                                      </p:to>
                                    </p:set>
                                    <p:animEffect transition="in" filter="randombar(horizontal)">
                                      <p:cBhvr>
                                        <p:cTn id="99" dur="500"/>
                                        <p:tgtEl>
                                          <p:spTgt spid="55328"/>
                                        </p:tgtEl>
                                      </p:cBhvr>
                                    </p:animEffect>
                                  </p:childTnLst>
                                </p:cTn>
                              </p:par>
                              <p:par>
                                <p:cTn id="100" presetID="14" presetClass="entr" presetSubtype="10" fill="hold" nodeType="withEffect">
                                  <p:stCondLst>
                                    <p:cond delay="0"/>
                                  </p:stCondLst>
                                  <p:childTnLst>
                                    <p:set>
                                      <p:cBhvr>
                                        <p:cTn id="101" dur="1" fill="hold">
                                          <p:stCondLst>
                                            <p:cond delay="0"/>
                                          </p:stCondLst>
                                        </p:cTn>
                                        <p:tgtEl>
                                          <p:spTgt spid="55329"/>
                                        </p:tgtEl>
                                        <p:attrNameLst>
                                          <p:attrName>style.visibility</p:attrName>
                                        </p:attrNameLst>
                                      </p:cBhvr>
                                      <p:to>
                                        <p:strVal val="visible"/>
                                      </p:to>
                                    </p:set>
                                    <p:animEffect transition="in" filter="randombar(horizontal)">
                                      <p:cBhvr>
                                        <p:cTn id="102" dur="500"/>
                                        <p:tgtEl>
                                          <p:spTgt spid="55329"/>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5330"/>
                                        </p:tgtEl>
                                        <p:attrNameLst>
                                          <p:attrName>style.visibility</p:attrName>
                                        </p:attrNameLst>
                                      </p:cBhvr>
                                      <p:to>
                                        <p:strVal val="visible"/>
                                      </p:to>
                                    </p:set>
                                    <p:animEffect transition="in" filter="randombar(horizontal)">
                                      <p:cBhvr>
                                        <p:cTn id="105" dur="500"/>
                                        <p:tgtEl>
                                          <p:spTgt spid="55330"/>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331"/>
                                        </p:tgtEl>
                                        <p:attrNameLst>
                                          <p:attrName>style.visibility</p:attrName>
                                        </p:attrNameLst>
                                      </p:cBhvr>
                                      <p:to>
                                        <p:strVal val="visible"/>
                                      </p:to>
                                    </p:set>
                                    <p:animEffect transition="in" filter="randombar(horizontal)">
                                      <p:cBhvr>
                                        <p:cTn id="108" dur="500"/>
                                        <p:tgtEl>
                                          <p:spTgt spid="55331"/>
                                        </p:tgtEl>
                                      </p:cBhvr>
                                    </p:animEffect>
                                  </p:childTnLst>
                                </p:cTn>
                              </p:par>
                              <p:par>
                                <p:cTn id="109" presetID="14" presetClass="entr" presetSubtype="10" fill="hold" nodeType="withEffect">
                                  <p:stCondLst>
                                    <p:cond delay="0"/>
                                  </p:stCondLst>
                                  <p:childTnLst>
                                    <p:set>
                                      <p:cBhvr>
                                        <p:cTn id="110" dur="1" fill="hold">
                                          <p:stCondLst>
                                            <p:cond delay="0"/>
                                          </p:stCondLst>
                                        </p:cTn>
                                        <p:tgtEl>
                                          <p:spTgt spid="55332"/>
                                        </p:tgtEl>
                                        <p:attrNameLst>
                                          <p:attrName>style.visibility</p:attrName>
                                        </p:attrNameLst>
                                      </p:cBhvr>
                                      <p:to>
                                        <p:strVal val="visible"/>
                                      </p:to>
                                    </p:set>
                                    <p:animEffect transition="in" filter="randombar(horizontal)">
                                      <p:cBhvr>
                                        <p:cTn id="111" dur="500"/>
                                        <p:tgtEl>
                                          <p:spTgt spid="55332"/>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55333"/>
                                        </p:tgtEl>
                                        <p:attrNameLst>
                                          <p:attrName>style.visibility</p:attrName>
                                        </p:attrNameLst>
                                      </p:cBhvr>
                                      <p:to>
                                        <p:strVal val="visible"/>
                                      </p:to>
                                    </p:set>
                                    <p:animEffect transition="in" filter="randombar(horizontal)">
                                      <p:cBhvr>
                                        <p:cTn id="114" dur="500"/>
                                        <p:tgtEl>
                                          <p:spTgt spid="55333"/>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nodeType="clickEffect">
                                  <p:stCondLst>
                                    <p:cond delay="0"/>
                                  </p:stCondLst>
                                  <p:childTnLst>
                                    <p:set>
                                      <p:cBhvr>
                                        <p:cTn id="118" dur="1" fill="hold">
                                          <p:stCondLst>
                                            <p:cond delay="0"/>
                                          </p:stCondLst>
                                        </p:cTn>
                                        <p:tgtEl>
                                          <p:spTgt spid="39">
                                            <p:txEl>
                                              <p:pRg st="2" end="2"/>
                                            </p:txEl>
                                          </p:spTgt>
                                        </p:tgtEl>
                                        <p:attrNameLst>
                                          <p:attrName>style.visibility</p:attrName>
                                        </p:attrNameLst>
                                      </p:cBhvr>
                                      <p:to>
                                        <p:strVal val="visible"/>
                                      </p:to>
                                    </p:set>
                                    <p:animEffect transition="in" filter="randombar(horizontal)">
                                      <p:cBhvr>
                                        <p:cTn id="119" dur="500"/>
                                        <p:tgtEl>
                                          <p:spTgt spid="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nimBg="1"/>
      <p:bldP spid="55300" grpId="0" animBg="1"/>
      <p:bldP spid="55301" grpId="0" animBg="1"/>
      <p:bldP spid="55302" grpId="0" animBg="1"/>
      <p:bldP spid="55303" grpId="0"/>
      <p:bldP spid="55304" grpId="0"/>
      <p:bldP spid="55305" grpId="0"/>
      <p:bldP spid="55306" grpId="0"/>
      <p:bldP spid="55307" grpId="0" animBg="1"/>
      <p:bldP spid="55308" grpId="0"/>
      <p:bldP spid="55309" grpId="0"/>
      <p:bldP spid="55310" grpId="0" animBg="1"/>
      <p:bldP spid="55311" grpId="0"/>
      <p:bldP spid="55312" grpId="0" animBg="1"/>
      <p:bldP spid="55313" grpId="0"/>
      <p:bldP spid="55314" grpId="0" animBg="1"/>
      <p:bldP spid="55315" grpId="0"/>
      <p:bldP spid="55316" grpId="0" animBg="1"/>
      <p:bldP spid="55317" grpId="0" animBg="1"/>
      <p:bldP spid="55318" grpId="0"/>
      <p:bldP spid="55319" grpId="0"/>
      <p:bldP spid="55320" grpId="0" animBg="1"/>
      <p:bldP spid="55321" grpId="0" animBg="1"/>
      <p:bldP spid="55322" grpId="0" animBg="1"/>
      <p:bldP spid="55323" grpId="0" animBg="1"/>
      <p:bldP spid="55324" grpId="0"/>
      <p:bldP spid="55325" grpId="0" animBg="1"/>
      <p:bldP spid="55326" grpId="0" animBg="1"/>
      <p:bldP spid="55327" grpId="0"/>
      <p:bldP spid="55328" grpId="0" animBg="1"/>
      <p:bldP spid="55330" grpId="0"/>
      <p:bldP spid="55331" grpId="0" animBg="1"/>
      <p:bldP spid="5533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ChangeArrowheads="1"/>
          </p:cNvSpPr>
          <p:nvPr/>
        </p:nvSpPr>
        <p:spPr bwMode="auto">
          <a:xfrm>
            <a:off x="685800" y="917575"/>
            <a:ext cx="7772400" cy="1143000"/>
          </a:xfrm>
          <a:prstGeom prst="rect">
            <a:avLst/>
          </a:prstGeom>
          <a:noFill/>
          <a:ln w="9525">
            <a:noFill/>
            <a:miter lim="800000"/>
          </a:ln>
        </p:spPr>
        <p:txBody>
          <a:bodyPr lIns="92075" tIns="46038" rIns="92075" bIns="46038" anchor="ctr"/>
          <a:lstStyle/>
          <a:p>
            <a:pPr algn="ctr">
              <a:buFont typeface="Wingdings 2" panose="05020102010507070707" pitchFamily="18" charset="2"/>
              <a:buNone/>
              <a:defRPr/>
            </a:pPr>
            <a:r>
              <a:rPr lang="zh-CN" altLang="en-US" sz="4000">
                <a:solidFill>
                  <a:srgbClr val="990000"/>
                </a:solidFill>
                <a:effectLst>
                  <a:outerShdw blurRad="38100" dist="38100" dir="2700000" algn="tl">
                    <a:srgbClr val="C0C0C0"/>
                  </a:outerShdw>
                </a:effectLst>
              </a:rPr>
              <a:t>资源利用情况</a:t>
            </a:r>
          </a:p>
        </p:txBody>
      </p:sp>
      <p:graphicFrame>
        <p:nvGraphicFramePr>
          <p:cNvPr id="45060" name="Group 4"/>
          <p:cNvGraphicFramePr>
            <a:graphicFrameLocks noGrp="1"/>
          </p:cNvGraphicFramePr>
          <p:nvPr>
            <p:extLst>
              <p:ext uri="{D42A27DB-BD31-4B8C-83A1-F6EECF244321}">
                <p14:modId xmlns:p14="http://schemas.microsoft.com/office/powerpoint/2010/main" val="370384167"/>
              </p:ext>
            </p:extLst>
          </p:nvPr>
        </p:nvGraphicFramePr>
        <p:xfrm>
          <a:off x="467544" y="1989138"/>
          <a:ext cx="8424936" cy="3888133"/>
        </p:xfrm>
        <a:graphic>
          <a:graphicData uri="http://schemas.openxmlformats.org/drawingml/2006/table">
            <a:tbl>
              <a:tblPr/>
              <a:tblGrid>
                <a:gridCol w="165618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tblGrid>
              <a:tr h="972596">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en-US"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a:ln>
                            <a:noFill/>
                          </a:ln>
                          <a:solidFill>
                            <a:srgbClr val="000099"/>
                          </a:solidFill>
                          <a:effectLst/>
                          <a:latin typeface="Verdana" panose="020B0604030504040204" pitchFamily="34" charset="0"/>
                          <a:ea typeface="宋体" panose="02010600030101010101" pitchFamily="2" charset="-122"/>
                        </a:rPr>
                        <a:t>单道程序</a:t>
                      </a:r>
                      <a:endParaRPr kumimoji="0" lang="zh-CN" altLang="en-US" sz="2800" b="0" i="0" u="none" strike="noStrike" cap="none" normalizeH="0" baseline="0">
                        <a:ln>
                          <a:noFill/>
                        </a:ln>
                        <a:solidFill>
                          <a:srgbClr val="000099"/>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a:ln>
                            <a:noFill/>
                          </a:ln>
                          <a:solidFill>
                            <a:srgbClr val="000099"/>
                          </a:solidFill>
                          <a:effectLst/>
                          <a:latin typeface="Verdana" panose="020B0604030504040204" pitchFamily="34" charset="0"/>
                          <a:ea typeface="宋体" panose="02010600030101010101" pitchFamily="2" charset="-122"/>
                        </a:rPr>
                        <a:t>两道程序</a:t>
                      </a:r>
                      <a:endParaRPr kumimoji="0" lang="zh-CN" altLang="en-US" sz="2800" b="0" i="0" u="none" strike="noStrike" cap="none" normalizeH="0" baseline="0">
                        <a:ln>
                          <a:noFill/>
                        </a:ln>
                        <a:solidFill>
                          <a:srgbClr val="000099"/>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968093">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zh-CN" sz="2800" b="1" i="0" u="none" strike="noStrike" cap="none" normalizeH="0" baseline="0" dirty="0">
                          <a:ln>
                            <a:noFill/>
                          </a:ln>
                          <a:solidFill>
                            <a:srgbClr val="000099"/>
                          </a:solidFill>
                          <a:effectLst/>
                          <a:latin typeface="Verdana" panose="020B0604030504040204" pitchFamily="34" charset="0"/>
                          <a:ea typeface="宋体" panose="02010600030101010101" pitchFamily="2" charset="-122"/>
                        </a:rPr>
                        <a:t>CPU</a:t>
                      </a:r>
                      <a:endParaRPr kumimoji="0" lang="zh-CN" altLang="zh-CN" sz="2800" b="0" i="0" u="none" strike="noStrike" cap="none" normalizeH="0" baseline="0" dirty="0">
                        <a:ln>
                          <a:noFill/>
                        </a:ln>
                        <a:solidFill>
                          <a:srgbClr val="000099"/>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50/190=26％</a:t>
                      </a:r>
                      <a:endParaRPr kumimoji="0" lang="zh-CN" altLang="en-US" sz="26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600" b="1" i="0" u="none" strike="noStrike" cap="none" normalizeH="0" baseline="0">
                          <a:ln>
                            <a:noFill/>
                          </a:ln>
                          <a:solidFill>
                            <a:schemeClr val="tx1"/>
                          </a:solidFill>
                          <a:effectLst/>
                          <a:latin typeface="Verdana" panose="020B0604030504040204" pitchFamily="34" charset="0"/>
                          <a:ea typeface="宋体" panose="02010600030101010101" pitchFamily="2" charset="-122"/>
                        </a:rPr>
                        <a:t>50/120=42％</a:t>
                      </a:r>
                      <a:endParaRPr kumimoji="0" lang="zh-CN" altLang="en-US" sz="26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extLst>
                  <a:ext uri="{0D108BD9-81ED-4DB2-BD59-A6C34878D82A}">
                    <a16:rowId xmlns:a16="http://schemas.microsoft.com/office/drawing/2014/main" val="10001"/>
                  </a:ext>
                </a:extLst>
              </a:tr>
              <a:tr h="972596">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a:ln>
                            <a:noFill/>
                          </a:ln>
                          <a:solidFill>
                            <a:srgbClr val="000099"/>
                          </a:solidFill>
                          <a:effectLst/>
                          <a:latin typeface="Verdana" panose="020B0604030504040204" pitchFamily="34" charset="0"/>
                          <a:ea typeface="宋体" panose="02010600030101010101" pitchFamily="2" charset="-122"/>
                        </a:rPr>
                        <a:t>磁带机</a:t>
                      </a:r>
                      <a:endParaRPr kumimoji="0" lang="zh-CN" altLang="en-US" sz="2800" b="0" i="0" u="none" strike="noStrike" cap="none" normalizeH="0" baseline="0">
                        <a:ln>
                          <a:noFill/>
                        </a:ln>
                        <a:solidFill>
                          <a:srgbClr val="000099"/>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90/190=47%</a:t>
                      </a:r>
                      <a:endParaRPr kumimoji="0" lang="zh-CN" altLang="en-US" sz="26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90/120=75%</a:t>
                      </a:r>
                      <a:endParaRPr kumimoji="0" lang="zh-CN" altLang="en-US" sz="26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extLst>
                  <a:ext uri="{0D108BD9-81ED-4DB2-BD59-A6C34878D82A}">
                    <a16:rowId xmlns:a16="http://schemas.microsoft.com/office/drawing/2014/main" val="10002"/>
                  </a:ext>
                </a:extLst>
              </a:tr>
              <a:tr h="974848">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a:ln>
                            <a:noFill/>
                          </a:ln>
                          <a:solidFill>
                            <a:srgbClr val="000099"/>
                          </a:solidFill>
                          <a:effectLst/>
                          <a:latin typeface="Verdana" panose="020B0604030504040204" pitchFamily="34" charset="0"/>
                          <a:ea typeface="宋体" panose="02010600030101010101" pitchFamily="2" charset="-122"/>
                        </a:rPr>
                        <a:t>磁盘机</a:t>
                      </a:r>
                      <a:endParaRPr kumimoji="0" lang="zh-CN" altLang="en-US" sz="2800" b="0" i="0" u="none" strike="noStrike" cap="none" normalizeH="0" baseline="0">
                        <a:ln>
                          <a:noFill/>
                        </a:ln>
                        <a:solidFill>
                          <a:srgbClr val="000099"/>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rgbClr val="9999FF"/>
                        </a:buClr>
                        <a:buSzTx/>
                        <a:buFont typeface="Wingdings" panose="05000000000000000000" pitchFamily="2" charset="2"/>
                        <a:buNone/>
                      </a:pPr>
                      <a:r>
                        <a:rPr kumimoji="0" lang="zh-CN" altLang="en-US" sz="2600" b="1" i="0" u="none" strike="noStrike" cap="none" normalizeH="0" baseline="0">
                          <a:ln>
                            <a:noFill/>
                          </a:ln>
                          <a:solidFill>
                            <a:srgbClr val="1D528D"/>
                          </a:solidFill>
                          <a:effectLst/>
                          <a:latin typeface="Verdana" panose="020B0604030504040204" pitchFamily="34" charset="0"/>
                          <a:ea typeface="宋体" panose="02010600030101010101" pitchFamily="2" charset="-122"/>
                        </a:rPr>
                        <a:t>50/190=26％</a:t>
                      </a:r>
                      <a:endParaRPr kumimoji="0" lang="zh-CN" altLang="en-US" sz="2600" b="0" i="0" u="none" strike="noStrike" cap="none" normalizeH="0" baseline="0">
                        <a:ln>
                          <a:noFill/>
                        </a:ln>
                        <a:solidFill>
                          <a:srgbClr val="1D528D"/>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tc>
                  <a:txBody>
                    <a:bodyPr/>
                    <a:lstStyle/>
                    <a:p>
                      <a:pPr marL="0" marR="0" lvl="0" indent="0" algn="l" defTabSz="10287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50/120=42%</a:t>
                      </a:r>
                      <a:endParaRPr kumimoji="0" lang="zh-CN" altLang="en-US" sz="26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81272" marR="81272" marT="40636" marB="4063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BBB8E"/>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zh-CN" altLang="zh-CN" sz="3600" dirty="0"/>
              <a:t>课程简介—what is？</a:t>
            </a:r>
          </a:p>
        </p:txBody>
      </p:sp>
      <p:sp>
        <p:nvSpPr>
          <p:cNvPr id="11266" name="Text Box 3"/>
          <p:cNvSpPr txBox="1">
            <a:spLocks noChangeArrowheads="1"/>
          </p:cNvSpPr>
          <p:nvPr/>
        </p:nvSpPr>
        <p:spPr bwMode="auto">
          <a:xfrm>
            <a:off x="522288" y="1198563"/>
            <a:ext cx="78660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sp>
        <p:nvSpPr>
          <p:cNvPr id="11267" name="Text Box 4"/>
          <p:cNvSpPr txBox="1">
            <a:spLocks noChangeArrowheads="1"/>
          </p:cNvSpPr>
          <p:nvPr/>
        </p:nvSpPr>
        <p:spPr bwMode="auto">
          <a:xfrm>
            <a:off x="746125" y="931863"/>
            <a:ext cx="72104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a:t>操作系统是硬件？软件？</a:t>
            </a:r>
          </a:p>
          <a:p>
            <a:r>
              <a:rPr lang="zh-CN" altLang="en-US" sz="2800" b="1"/>
              <a:t>操作系统是干什么用的？</a:t>
            </a:r>
          </a:p>
        </p:txBody>
      </p:sp>
      <p:pic>
        <p:nvPicPr>
          <p:cNvPr id="11268" name="Picture 5" descr="u=525953471,1566328729&amp;fm=23&amp;g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013" y="3502025"/>
            <a:ext cx="7794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6" descr="u=2994201415,1064549132&amp;fm=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644900"/>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7" descr="u=2327174657,600552727&amp;fm=23&amp;gp=0"/>
          <p:cNvPicPr>
            <a:picLocks noChangeAspect="1" noChangeArrowheads="1"/>
          </p:cNvPicPr>
          <p:nvPr/>
        </p:nvPicPr>
        <p:blipFill rotWithShape="1">
          <a:blip r:embed="rId4">
            <a:extLst>
              <a:ext uri="{28A0092B-C50C-407E-A947-70E740481C1C}">
                <a14:useLocalDpi xmlns:a14="http://schemas.microsoft.com/office/drawing/2010/main" val="0"/>
              </a:ext>
            </a:extLst>
          </a:blip>
          <a:srcRect t="17939" b="21966"/>
          <a:stretch/>
        </p:blipFill>
        <p:spPr bwMode="auto">
          <a:xfrm>
            <a:off x="2104178" y="2078068"/>
            <a:ext cx="1963766" cy="106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8" descr="u=954400690,2702694184&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0988" y="1414463"/>
            <a:ext cx="19018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9" descr="u=3993952665,1521678206&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573463"/>
            <a:ext cx="1609725"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0" descr="u=4035293298,684381699&amp;fm=23&amp;gp=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8400" y="5373688"/>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1" descr="u=626817994,1752376267&amp;fm=23&amp;g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31913" y="4797425"/>
            <a:ext cx="158273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2" descr="u=3930235674,2240701312&amp;fm=23&amp;g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063" y="5086350"/>
            <a:ext cx="1047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图片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3063" y="3573463"/>
            <a:ext cx="18288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文本框 1"/>
          <p:cNvSpPr txBox="1">
            <a:spLocks noChangeArrowheads="1"/>
          </p:cNvSpPr>
          <p:nvPr/>
        </p:nvSpPr>
        <p:spPr bwMode="auto">
          <a:xfrm>
            <a:off x="511175" y="504825"/>
            <a:ext cx="812165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sz="2400" b="1" dirty="0"/>
              <a:t>习题</a:t>
            </a:r>
          </a:p>
          <a:p>
            <a:r>
              <a:rPr lang="en-US" altLang="zh-CN" sz="2400" b="1" dirty="0"/>
              <a:t>1</a:t>
            </a:r>
            <a:r>
              <a:rPr lang="zh-CN" altLang="en-US" sz="2400" b="1" dirty="0"/>
              <a:t>、操作系统中采用多道程序设计技术提高CPU和外部设备的_______。 </a:t>
            </a:r>
          </a:p>
          <a:p>
            <a:r>
              <a:rPr lang="zh-CN" altLang="en-US" sz="2400" b="1" dirty="0"/>
              <a:t>   </a:t>
            </a:r>
            <a:r>
              <a:rPr lang="zh-CN" altLang="en-US" sz="2400" b="1" dirty="0">
                <a:solidFill>
                  <a:srgbClr val="FF0000"/>
                </a:solidFill>
              </a:rPr>
              <a:t>A．利用率    </a:t>
            </a:r>
            <a:r>
              <a:rPr lang="zh-CN" altLang="en-US" sz="2400" b="1" dirty="0"/>
              <a:t>B．可靠性 </a:t>
            </a:r>
          </a:p>
          <a:p>
            <a:r>
              <a:rPr lang="zh-CN" altLang="en-US" sz="2400" b="1" dirty="0"/>
              <a:t>   C．稳定性    D．兼容性 </a:t>
            </a:r>
          </a:p>
          <a:p>
            <a:r>
              <a:rPr lang="en-US" altLang="zh-CN" sz="2400" b="1" dirty="0"/>
              <a:t>2</a:t>
            </a:r>
            <a:r>
              <a:rPr lang="zh-CN" altLang="en-US" sz="2400" b="1" dirty="0"/>
              <a:t>、所谓_______是指将一个以上的作业放入主存，并且同时处于运行状态，这些作业共享处理机的时间和外围设备等其他资源。 </a:t>
            </a:r>
          </a:p>
          <a:p>
            <a:r>
              <a:rPr lang="zh-CN" altLang="en-US" sz="2400" b="1" dirty="0"/>
              <a:t>   A. 多重处理   </a:t>
            </a:r>
            <a:r>
              <a:rPr lang="zh-CN" altLang="en-US" sz="2400" b="1" dirty="0">
                <a:solidFill>
                  <a:srgbClr val="FF0000"/>
                </a:solidFill>
              </a:rPr>
              <a:t> B．多道程序设计 </a:t>
            </a:r>
          </a:p>
          <a:p>
            <a:r>
              <a:rPr lang="zh-CN" altLang="en-US" sz="2400" b="1" dirty="0"/>
              <a:t>   C. 实时处理   	D．并行执行 </a:t>
            </a:r>
          </a:p>
          <a:p>
            <a:r>
              <a:rPr lang="en-US" altLang="zh-CN" sz="2400" b="1" dirty="0"/>
              <a:t>3.  _______</a:t>
            </a:r>
            <a:r>
              <a:rPr lang="en-US" altLang="zh-CN" sz="2400" b="1" dirty="0" err="1"/>
              <a:t>操作系统允许用户把若干个作业提交给计算机系统</a:t>
            </a:r>
            <a:r>
              <a:rPr lang="en-US" altLang="zh-CN" sz="2400" b="1" dirty="0"/>
              <a:t>。 </a:t>
            </a:r>
          </a:p>
          <a:p>
            <a:r>
              <a:rPr lang="en-US" altLang="zh-CN" sz="2400" b="1" dirty="0"/>
              <a:t>   </a:t>
            </a:r>
            <a:r>
              <a:rPr lang="en-US" altLang="zh-CN" sz="2400" b="1" dirty="0" err="1"/>
              <a:t>A．单用户</a:t>
            </a:r>
            <a:r>
              <a:rPr lang="en-US" altLang="zh-CN" sz="2400" b="1" dirty="0"/>
              <a:t>    </a:t>
            </a:r>
            <a:r>
              <a:rPr lang="en-US" altLang="zh-CN" sz="2400" b="1" dirty="0" err="1"/>
              <a:t>B，分布式</a:t>
            </a:r>
            <a:r>
              <a:rPr lang="en-US" altLang="zh-CN" sz="2400" b="1" dirty="0"/>
              <a:t> </a:t>
            </a:r>
          </a:p>
          <a:p>
            <a:r>
              <a:rPr lang="en-US" altLang="zh-CN" sz="2400" b="1" dirty="0"/>
              <a:t>   </a:t>
            </a:r>
            <a:r>
              <a:rPr lang="en-US" altLang="zh-CN" sz="2400" b="1" dirty="0" err="1">
                <a:solidFill>
                  <a:srgbClr val="FF0000"/>
                </a:solidFill>
              </a:rPr>
              <a:t>C．批处理</a:t>
            </a:r>
            <a:r>
              <a:rPr lang="en-US" altLang="zh-CN" sz="2400" b="1" dirty="0">
                <a:solidFill>
                  <a:srgbClr val="FF0000"/>
                </a:solidFill>
              </a:rPr>
              <a:t>    </a:t>
            </a:r>
            <a:r>
              <a:rPr lang="en-US" altLang="zh-CN" sz="2400" b="1" dirty="0" err="1"/>
              <a:t>D．监督</a:t>
            </a:r>
            <a:r>
              <a:rPr lang="en-US" altLang="zh-CN" sz="2400" b="1" dirty="0"/>
              <a:t> </a:t>
            </a:r>
          </a:p>
          <a:p>
            <a:r>
              <a:rPr lang="en-US" altLang="zh-CN" sz="2400" b="1" dirty="0"/>
              <a:t>4.采用多道程序设计技术能充分发挥__CPU__与__</a:t>
            </a:r>
            <a:r>
              <a:rPr lang="zh-CN" altLang="en-US" sz="2400" b="1" dirty="0"/>
              <a:t>外设</a:t>
            </a:r>
            <a:r>
              <a:rPr lang="en-US" altLang="zh-CN" sz="2400" b="1" dirty="0"/>
              <a:t>__并行工作的能力。</a:t>
            </a:r>
          </a:p>
          <a:p>
            <a:r>
              <a:rPr lang="en-US" altLang="zh-CN" sz="2400" b="1" dirty="0"/>
              <a:t>5.在主机控制下进行的输入／输出操作称为_</a:t>
            </a:r>
            <a:r>
              <a:rPr lang="zh-CN" altLang="en-US" sz="2400" b="1" dirty="0"/>
              <a:t>联机</a:t>
            </a:r>
            <a:r>
              <a:rPr lang="en-US" altLang="zh-CN" sz="2400" b="1" dirty="0"/>
              <a:t>I/</a:t>
            </a:r>
            <a:r>
              <a:rPr lang="en-US" altLang="zh-CN" sz="2400" b="1" dirty="0" err="1"/>
              <a:t>O_操作</a:t>
            </a:r>
            <a:r>
              <a:rPr lang="en-US" altLang="zh-CN" sz="2400" b="1" dirty="0"/>
              <a:t>。</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1"/>
          <p:cNvSpPr txBox="1">
            <a:spLocks noChangeArrowheads="1"/>
          </p:cNvSpPr>
          <p:nvPr/>
        </p:nvSpPr>
        <p:spPr bwMode="auto">
          <a:xfrm>
            <a:off x="511175" y="433388"/>
            <a:ext cx="8121650" cy="1033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en-US" sz="2400" b="1" dirty="0"/>
              <a:t>复习</a:t>
            </a:r>
          </a:p>
          <a:p>
            <a:r>
              <a:rPr lang="en-US" altLang="zh-CN" sz="2400" b="1" dirty="0">
                <a:latin typeface="宋体" pitchFamily="2" charset="-122"/>
              </a:rPr>
              <a:t>1</a:t>
            </a:r>
            <a:r>
              <a:rPr lang="zh-CN" altLang="en-US" sz="2400" b="1" dirty="0">
                <a:latin typeface="宋体" pitchFamily="2" charset="-122"/>
              </a:rPr>
              <a:t>、引入多道程序技术的前提条件之一是系统具有（）。</a:t>
            </a:r>
            <a:endParaRPr lang="en-US" altLang="zh-CN" sz="2400" b="1" dirty="0">
              <a:latin typeface="宋体" pitchFamily="2" charset="-122"/>
            </a:endParaRPr>
          </a:p>
          <a:p>
            <a:pPr lvl="1"/>
            <a:r>
              <a:rPr lang="en-US" altLang="zh-CN" sz="2400" b="1" dirty="0">
                <a:latin typeface="宋体" pitchFamily="2" charset="-122"/>
              </a:rPr>
              <a:t>A</a:t>
            </a:r>
            <a:r>
              <a:rPr lang="zh-CN" altLang="en-US" sz="2400" b="1" dirty="0">
                <a:latin typeface="宋体" pitchFamily="2" charset="-122"/>
              </a:rPr>
              <a:t>  多个</a:t>
            </a:r>
            <a:r>
              <a:rPr lang="en-US" altLang="zh-CN" sz="2400" b="1" dirty="0">
                <a:latin typeface="宋体" pitchFamily="2" charset="-122"/>
              </a:rPr>
              <a:t>CPU    B  </a:t>
            </a:r>
            <a:r>
              <a:rPr lang="zh-CN" altLang="en-US" sz="2400" b="1" dirty="0">
                <a:latin typeface="宋体" pitchFamily="2" charset="-122"/>
              </a:rPr>
              <a:t>多个终端     </a:t>
            </a:r>
            <a:r>
              <a:rPr lang="en-US" altLang="zh-CN" sz="2400" b="1" dirty="0">
                <a:solidFill>
                  <a:srgbClr val="FF0000"/>
                </a:solidFill>
                <a:latin typeface="宋体" pitchFamily="2" charset="-122"/>
              </a:rPr>
              <a:t>C  </a:t>
            </a:r>
            <a:r>
              <a:rPr lang="zh-CN" altLang="en-US" sz="2400" b="1" dirty="0">
                <a:solidFill>
                  <a:srgbClr val="FF0000"/>
                </a:solidFill>
                <a:latin typeface="宋体" pitchFamily="2" charset="-122"/>
              </a:rPr>
              <a:t>中断功能   </a:t>
            </a:r>
          </a:p>
          <a:p>
            <a:pPr lvl="1"/>
            <a:r>
              <a:rPr lang="en-US" altLang="zh-CN" sz="2400" b="1" dirty="0">
                <a:solidFill>
                  <a:srgbClr val="FF0000"/>
                </a:solidFill>
                <a:latin typeface="宋体" pitchFamily="2" charset="-122"/>
              </a:rPr>
              <a:t>D  </a:t>
            </a:r>
            <a:r>
              <a:rPr lang="zh-CN" altLang="en-US" sz="2400" b="1" dirty="0">
                <a:solidFill>
                  <a:srgbClr val="FF0000"/>
                </a:solidFill>
                <a:latin typeface="宋体" pitchFamily="2" charset="-122"/>
              </a:rPr>
              <a:t>分时功能</a:t>
            </a:r>
          </a:p>
          <a:p>
            <a:r>
              <a:rPr lang="en-US" altLang="zh-CN" sz="2400" b="1" dirty="0">
                <a:latin typeface="宋体" pitchFamily="2" charset="-122"/>
              </a:rPr>
              <a:t>2</a:t>
            </a:r>
            <a:r>
              <a:rPr lang="zh-CN" altLang="en-US" sz="2400" b="1" dirty="0">
                <a:latin typeface="宋体" pitchFamily="2" charset="-122"/>
              </a:rPr>
              <a:t>、批处理系统的主要缺点是（）。</a:t>
            </a:r>
            <a:endParaRPr lang="en-US" altLang="zh-CN" sz="2400" b="1" dirty="0">
              <a:latin typeface="宋体" pitchFamily="2" charset="-122"/>
            </a:endParaRPr>
          </a:p>
          <a:p>
            <a:pPr lvl="1"/>
            <a:r>
              <a:rPr lang="en-US" altLang="zh-CN" sz="2400" b="1" dirty="0">
                <a:latin typeface="宋体" pitchFamily="2" charset="-122"/>
              </a:rPr>
              <a:t>A</a:t>
            </a:r>
            <a:r>
              <a:rPr lang="zh-CN" altLang="en-US" sz="2400" b="1" dirty="0">
                <a:latin typeface="宋体" pitchFamily="2" charset="-122"/>
              </a:rPr>
              <a:t>  </a:t>
            </a:r>
            <a:r>
              <a:rPr lang="en-US" altLang="zh-CN" sz="2400" b="1" dirty="0">
                <a:latin typeface="宋体" pitchFamily="2" charset="-122"/>
              </a:rPr>
              <a:t>CPU</a:t>
            </a:r>
            <a:r>
              <a:rPr lang="zh-CN" altLang="en-US" sz="2400" b="1" dirty="0">
                <a:latin typeface="宋体" pitchFamily="2" charset="-122"/>
              </a:rPr>
              <a:t>利用率低</a:t>
            </a:r>
            <a:r>
              <a:rPr lang="en-US" altLang="zh-CN" sz="2400" b="1" dirty="0">
                <a:latin typeface="宋体" pitchFamily="2" charset="-122"/>
              </a:rPr>
              <a:t>    B  </a:t>
            </a:r>
            <a:r>
              <a:rPr lang="zh-CN" altLang="en-US" sz="2400" b="1" dirty="0">
                <a:latin typeface="宋体" pitchFamily="2" charset="-122"/>
              </a:rPr>
              <a:t>不能并发执行  </a:t>
            </a:r>
            <a:r>
              <a:rPr lang="en-US" altLang="zh-CN" sz="2400" b="1" dirty="0">
                <a:solidFill>
                  <a:srgbClr val="FF0000"/>
                </a:solidFill>
                <a:latin typeface="宋体" pitchFamily="2" charset="-122"/>
              </a:rPr>
              <a:t>C  </a:t>
            </a:r>
            <a:r>
              <a:rPr lang="zh-CN" altLang="en-US" sz="2400" b="1" dirty="0">
                <a:solidFill>
                  <a:srgbClr val="FF0000"/>
                </a:solidFill>
                <a:latin typeface="宋体" pitchFamily="2" charset="-122"/>
              </a:rPr>
              <a:t>缺乏交互性   </a:t>
            </a:r>
            <a:r>
              <a:rPr lang="en-US" altLang="zh-CN" sz="2400" b="1" dirty="0">
                <a:latin typeface="宋体" pitchFamily="2" charset="-122"/>
              </a:rPr>
              <a:t>D  </a:t>
            </a:r>
            <a:r>
              <a:rPr lang="zh-CN" altLang="en-US" sz="2400" b="1" dirty="0">
                <a:latin typeface="宋体" pitchFamily="2" charset="-122"/>
              </a:rPr>
              <a:t>以上都不是</a:t>
            </a:r>
          </a:p>
          <a:p>
            <a:r>
              <a:rPr lang="en-US" altLang="zh-CN" sz="2400" b="1" dirty="0">
                <a:latin typeface="宋体" pitchFamily="2" charset="-122"/>
              </a:rPr>
              <a:t>3</a:t>
            </a:r>
            <a:r>
              <a:rPr lang="zh-CN" altLang="en-US" sz="2400" b="1" dirty="0">
                <a:latin typeface="宋体" pitchFamily="2" charset="-122"/>
              </a:rPr>
              <a:t>、多道程序设计是指（）。</a:t>
            </a:r>
            <a:endParaRPr lang="en-US" altLang="zh-CN" sz="2400" b="1" dirty="0">
              <a:latin typeface="宋体" pitchFamily="2" charset="-122"/>
            </a:endParaRPr>
          </a:p>
          <a:p>
            <a:pPr lvl="1"/>
            <a:r>
              <a:rPr lang="en-US" altLang="zh-CN" sz="2400" b="1" dirty="0">
                <a:latin typeface="宋体" pitchFamily="2" charset="-122"/>
              </a:rPr>
              <a:t>A</a:t>
            </a:r>
            <a:r>
              <a:rPr lang="zh-CN" altLang="en-US" sz="2400" b="1" dirty="0">
                <a:latin typeface="宋体" pitchFamily="2" charset="-122"/>
              </a:rPr>
              <a:t>  在实时系统中并发运行多个程序   </a:t>
            </a:r>
            <a:endParaRPr lang="en-US" altLang="zh-CN" sz="2400" b="1" dirty="0">
              <a:latin typeface="宋体" pitchFamily="2" charset="-122"/>
            </a:endParaRPr>
          </a:p>
          <a:p>
            <a:pPr lvl="1"/>
            <a:r>
              <a:rPr lang="en-US" altLang="zh-CN" sz="2400" b="1" dirty="0">
                <a:latin typeface="宋体" pitchFamily="2" charset="-122"/>
              </a:rPr>
              <a:t>B  </a:t>
            </a:r>
            <a:r>
              <a:rPr lang="zh-CN" altLang="en-US" sz="2400" b="1" dirty="0">
                <a:latin typeface="宋体" pitchFamily="2" charset="-122"/>
              </a:rPr>
              <a:t>在分布系统中同一时刻运行多个程序    </a:t>
            </a:r>
            <a:endParaRPr lang="en-US" altLang="zh-CN" sz="2400" b="1" dirty="0">
              <a:latin typeface="宋体" pitchFamily="2" charset="-122"/>
            </a:endParaRPr>
          </a:p>
          <a:p>
            <a:pPr lvl="1"/>
            <a:r>
              <a:rPr lang="en-US" altLang="zh-CN" sz="2400" b="1" dirty="0">
                <a:latin typeface="宋体" pitchFamily="2" charset="-122"/>
              </a:rPr>
              <a:t>C  </a:t>
            </a:r>
            <a:r>
              <a:rPr lang="zh-CN" altLang="en-US" sz="2400" b="1" dirty="0">
                <a:latin typeface="宋体" pitchFamily="2" charset="-122"/>
              </a:rPr>
              <a:t>在一台处理机上同一时刻运行多个程序 </a:t>
            </a:r>
            <a:endParaRPr lang="en-US" altLang="zh-CN" sz="2400" b="1" dirty="0">
              <a:latin typeface="宋体" pitchFamily="2" charset="-122"/>
            </a:endParaRPr>
          </a:p>
          <a:p>
            <a:pPr lvl="1"/>
            <a:r>
              <a:rPr lang="en-US" altLang="zh-CN" sz="2400" b="1" dirty="0">
                <a:latin typeface="宋体" pitchFamily="2" charset="-122"/>
              </a:rPr>
              <a:t>D  </a:t>
            </a:r>
            <a:r>
              <a:rPr lang="zh-CN" altLang="en-US" sz="2400" b="1" dirty="0">
                <a:solidFill>
                  <a:srgbClr val="FF0000"/>
                </a:solidFill>
                <a:latin typeface="宋体" pitchFamily="2" charset="-122"/>
              </a:rPr>
              <a:t>在一台处理机上并发运行多个程序</a:t>
            </a:r>
          </a:p>
          <a:p>
            <a:r>
              <a:rPr lang="en-US" altLang="zh-CN" sz="2400" b="1" dirty="0">
                <a:latin typeface="宋体" pitchFamily="2" charset="-122"/>
              </a:rPr>
              <a:t>4</a:t>
            </a:r>
            <a:r>
              <a:rPr lang="zh-CN" altLang="en-US" sz="2400" b="1" dirty="0">
                <a:latin typeface="宋体" pitchFamily="2" charset="-122"/>
              </a:rPr>
              <a:t>、操作系统的基本类型主要有（）。 </a:t>
            </a:r>
          </a:p>
          <a:p>
            <a:r>
              <a:rPr lang="zh-CN" altLang="en-US" sz="2400" b="1" dirty="0">
                <a:latin typeface="宋体" pitchFamily="2" charset="-122"/>
              </a:rPr>
              <a:t>   A．批处理系统、分时系统及多任务系统 </a:t>
            </a:r>
          </a:p>
          <a:p>
            <a:r>
              <a:rPr lang="zh-CN" altLang="en-US" sz="2400" b="1" dirty="0">
                <a:latin typeface="宋体" pitchFamily="2" charset="-122"/>
              </a:rPr>
              <a:t>   B．</a:t>
            </a:r>
            <a:r>
              <a:rPr lang="zh-CN" altLang="en-US" sz="2400" b="1" dirty="0">
                <a:solidFill>
                  <a:srgbClr val="FF0000"/>
                </a:solidFill>
                <a:latin typeface="宋体" pitchFamily="2" charset="-122"/>
              </a:rPr>
              <a:t>实时操作系统、批处理操作系统及分时操作系统 </a:t>
            </a:r>
          </a:p>
          <a:p>
            <a:r>
              <a:rPr lang="zh-CN" altLang="en-US" sz="2400" b="1" dirty="0">
                <a:latin typeface="宋体" pitchFamily="2" charset="-122"/>
              </a:rPr>
              <a:t>   C．单用户系统、多用户系统及批处理系统 </a:t>
            </a:r>
          </a:p>
          <a:p>
            <a:r>
              <a:rPr lang="zh-CN" altLang="en-US" sz="2400" b="1" dirty="0">
                <a:latin typeface="宋体" pitchFamily="2" charset="-122"/>
              </a:rPr>
              <a:t>   D．实时系统、分时系统和多用户系统 </a:t>
            </a:r>
          </a:p>
          <a:p>
            <a:endParaRPr lang="zh-CN" altLang="en-US" sz="2400" b="1" dirty="0">
              <a:latin typeface="宋体" pitchFamily="2" charset="-122"/>
            </a:endParaRPr>
          </a:p>
          <a:p>
            <a:endParaRPr lang="zh-CN" altLang="en-US" sz="2400" b="1" dirty="0">
              <a:latin typeface="Franklin Gothic Book" pitchFamily="34" charset="0"/>
              <a:ea typeface="华文楷体" pitchFamily="2" charset="-122"/>
            </a:endParaRPr>
          </a:p>
          <a:p>
            <a:endParaRPr lang="zh-CN" altLang="en-US" sz="2400" b="1" dirty="0">
              <a:latin typeface="Franklin Gothic Book" pitchFamily="34" charset="0"/>
              <a:ea typeface="华文楷体" pitchFamily="2" charset="-122"/>
            </a:endParaRPr>
          </a:p>
          <a:p>
            <a:endParaRPr lang="en-US" altLang="zh-CN" sz="2400" b="1" dirty="0"/>
          </a:p>
          <a:p>
            <a:endParaRPr lang="zh-CN" altLang="en-US" b="1" dirty="0"/>
          </a:p>
          <a:p>
            <a:endParaRPr lang="zh-CN" altLang="en-US" b="1" dirty="0"/>
          </a:p>
          <a:p>
            <a:endParaRPr lang="zh-CN" altLang="en-US" b="1"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7734" y="3284984"/>
            <a:ext cx="11334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3332467"/>
            <a:ext cx="9715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9"/>
          <p:cNvSpPr>
            <a:spLocks noGrp="1" noChangeArrowheads="1"/>
          </p:cNvSpPr>
          <p:nvPr>
            <p:ph type="title" idx="4294967295"/>
          </p:nvPr>
        </p:nvSpPr>
        <p:spPr/>
        <p:txBody>
          <a:bodyPr/>
          <a:lstStyle/>
          <a:p>
            <a:pPr eaLnBrk="1" hangingPunct="1"/>
            <a:r>
              <a:rPr lang="zh-CN" altLang="en-US"/>
              <a:t>课程简介</a:t>
            </a:r>
            <a:r>
              <a:rPr lang="en-US" altLang="zh-CN">
                <a:latin typeface="Arial" pitchFamily="34" charset="0"/>
              </a:rPr>
              <a:t>——</a:t>
            </a:r>
            <a:r>
              <a:rPr lang="en-US" altLang="zh-CN"/>
              <a:t>How many</a:t>
            </a:r>
            <a:r>
              <a:rPr lang="en-US" altLang="zh-CN">
                <a:latin typeface="隶书" pitchFamily="49" charset="-122"/>
              </a:rPr>
              <a:t>?</a:t>
            </a:r>
          </a:p>
        </p:txBody>
      </p:sp>
      <p:pic>
        <p:nvPicPr>
          <p:cNvPr id="12294" name="Picture 14" descr="u=4139596117,2314769543&amp;fm=0&amp;gp=-3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438" y="1471506"/>
            <a:ext cx="1295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5">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8088" y="4819458"/>
            <a:ext cx="10763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6">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3641" y="4935346"/>
            <a:ext cx="21590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8" descr="20093159154271"/>
          <p:cNvPicPr>
            <a:picLocks noChangeAspect="1" noChangeArrowheads="1"/>
          </p:cNvPicPr>
          <p:nvPr/>
        </p:nvPicPr>
        <p:blipFill>
          <a:blip r:embed="rId13">
            <a:extLst>
              <a:ext uri="{28A0092B-C50C-407E-A947-70E740481C1C}">
                <a14:useLocalDpi xmlns:a14="http://schemas.microsoft.com/office/drawing/2010/main" val="0"/>
              </a:ext>
            </a:extLst>
          </a:blip>
          <a:srcRect r="69225"/>
          <a:stretch>
            <a:fillRect/>
          </a:stretch>
        </p:blipFill>
        <p:spPr bwMode="auto">
          <a:xfrm>
            <a:off x="2134536" y="3298478"/>
            <a:ext cx="11525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3" descr="ae51f3deb48f8c54cd34cafb3a292df5e1fe7f7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29332" y="1624211"/>
            <a:ext cx="1228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图片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1869" y="4767071"/>
            <a:ext cx="10191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01882" y="3357867"/>
            <a:ext cx="1120269" cy="97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descr="C:\Users\Administrator\Desktop\鸿蒙2.0系统.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6818" t="4328" r="14414"/>
          <a:stretch/>
        </p:blipFill>
        <p:spPr bwMode="auto">
          <a:xfrm>
            <a:off x="7020272" y="4765608"/>
            <a:ext cx="1405722" cy="1288800"/>
          </a:xfrm>
          <a:prstGeom prst="rect">
            <a:avLst/>
          </a:prstGeom>
          <a:noFill/>
          <a:extLst>
            <a:ext uri="{909E8E84-426E-40DD-AFC4-6F175D3DCCD1}">
              <a14:hiddenFill xmlns:a14="http://schemas.microsoft.com/office/drawing/2010/main">
                <a:solidFill>
                  <a:srgbClr val="FFFFFF"/>
                </a:solidFill>
              </a14:hiddenFill>
            </a:ext>
          </a:extLst>
        </p:spPr>
      </p:pic>
      <p:pic>
        <p:nvPicPr>
          <p:cNvPr id="66567" name="Picture 7" descr="https://timgsa.baidu.com/timg?image&amp;quality=80&amp;size=b9999_10000&amp;sec=1599829059195&amp;di=7cce4493a2ecc14655e38af7ddd3805c&amp;imgtype=0&amp;src=http%3A%2F%2Fimg2.gamersky.com%2Farticle%2Fgsupload_1395%2F201202%2F20120218093443236.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7584" y="1584765"/>
            <a:ext cx="126336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gimg2.baidu.com/image_search/src=http%3A%2F%2Fzaaap-1254235226.cos.ap-guangzhou.myqcloud.com%2Fshort_pic%2F2021%2F11%2F05%2F8b68767b4edaf7d106e71783fa3dd5e5.png%3FimageMogr2%2Fthumbnail%2F%2150p&amp;refer=http%3A%2F%2Fzaaap-1254235226.cos.ap-guangzhou.myqcloud.com&amp;app=2002&amp;size=f9999,10000&amp;q=a80&amp;n=0&amp;g=0n&amp;fmt=auto?sec=1664446022&amp;t=db82784740d645c53d40f65441ed43c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79551" y="1618210"/>
            <a:ext cx="1800000" cy="1178314"/>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5094" t="28795" r="13527" b="27524"/>
          <a:stretch/>
        </p:blipFill>
        <p:spPr bwMode="auto">
          <a:xfrm>
            <a:off x="6501044" y="1822414"/>
            <a:ext cx="2042798" cy="83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descr="https://gimg2.baidu.com/image_search/src=http%3A%2F%2Fn.sinaimg.cn%2Fspider202176%2F450%2Fw750h500%2F20210706%2F4ea1-ksmehzs7950572.jpg&amp;refer=http%3A%2F%2Fn.sinaimg.cn&amp;app=2002&amp;size=f9999,10000&amp;q=a80&amp;n=0&amp;g=0n&amp;fmt=auto?sec=1664447792&amp;t=2e6839240812845d6cc47007b66a3c1e"/>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5103" t="35268" r="14192" b="28465"/>
          <a:stretch/>
        </p:blipFill>
        <p:spPr bwMode="auto">
          <a:xfrm>
            <a:off x="6862824" y="3580653"/>
            <a:ext cx="1720617" cy="588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10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gtEl>
                                        <p:attrNameLst>
                                          <p:attrName>style.visibility</p:attrName>
                                        </p:attrNameLst>
                                      </p:cBhvr>
                                      <p:to>
                                        <p:strVal val="visible"/>
                                      </p:to>
                                    </p:set>
                                    <p:animEffect transition="in" filter="fade">
                                      <p:cBhvr>
                                        <p:cTn id="12" dur="1000"/>
                                        <p:tgtEl>
                                          <p:spTgt spid="122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4"/>
                                        </p:tgtEl>
                                        <p:attrNameLst>
                                          <p:attrName>style.visibility</p:attrName>
                                        </p:attrNameLst>
                                      </p:cBhvr>
                                      <p:to>
                                        <p:strVal val="visible"/>
                                      </p:to>
                                    </p:set>
                                    <p:animEffect transition="in" filter="fade">
                                      <p:cBhvr>
                                        <p:cTn id="17" dur="1000"/>
                                        <p:tgtEl>
                                          <p:spTgt spid="122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5"/>
                                        </p:tgtEl>
                                        <p:attrNameLst>
                                          <p:attrName>style.visibility</p:attrName>
                                        </p:attrNameLst>
                                      </p:cBhvr>
                                      <p:to>
                                        <p:strVal val="visible"/>
                                      </p:to>
                                    </p:set>
                                    <p:animEffect transition="in" filter="fade">
                                      <p:cBhvr>
                                        <p:cTn id="22" dur="1000"/>
                                        <p:tgtEl>
                                          <p:spTgt spid="122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6"/>
                                        </p:tgtEl>
                                        <p:attrNameLst>
                                          <p:attrName>style.visibility</p:attrName>
                                        </p:attrNameLst>
                                      </p:cBhvr>
                                      <p:to>
                                        <p:strVal val="visible"/>
                                      </p:to>
                                    </p:set>
                                    <p:animEffect transition="in" filter="fade">
                                      <p:cBhvr>
                                        <p:cTn id="27" dur="1000"/>
                                        <p:tgtEl>
                                          <p:spTgt spid="122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97"/>
                                        </p:tgtEl>
                                        <p:attrNameLst>
                                          <p:attrName>style.visibility</p:attrName>
                                        </p:attrNameLst>
                                      </p:cBhvr>
                                      <p:to>
                                        <p:strVal val="visible"/>
                                      </p:to>
                                    </p:set>
                                    <p:animEffect transition="in" filter="fade">
                                      <p:cBhvr>
                                        <p:cTn id="32" dur="1000"/>
                                        <p:tgtEl>
                                          <p:spTgt spid="122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98"/>
                                        </p:tgtEl>
                                        <p:attrNameLst>
                                          <p:attrName>style.visibility</p:attrName>
                                        </p:attrNameLst>
                                      </p:cBhvr>
                                      <p:to>
                                        <p:strVal val="visible"/>
                                      </p:to>
                                    </p:set>
                                    <p:animEffect transition="in" filter="fade">
                                      <p:cBhvr>
                                        <p:cTn id="37" dur="1000"/>
                                        <p:tgtEl>
                                          <p:spTgt spid="122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562"/>
                                        </p:tgtEl>
                                        <p:attrNameLst>
                                          <p:attrName>style.visibility</p:attrName>
                                        </p:attrNameLst>
                                      </p:cBhvr>
                                      <p:to>
                                        <p:strVal val="visible"/>
                                      </p:to>
                                    </p:set>
                                    <p:animEffect transition="in" filter="fade">
                                      <p:cBhvr>
                                        <p:cTn id="42" dur="1000"/>
                                        <p:tgtEl>
                                          <p:spTgt spid="665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567"/>
                                        </p:tgtEl>
                                        <p:attrNameLst>
                                          <p:attrName>style.visibility</p:attrName>
                                        </p:attrNameLst>
                                      </p:cBhvr>
                                      <p:to>
                                        <p:strVal val="visible"/>
                                      </p:to>
                                    </p:set>
                                    <p:animEffect transition="in" filter="fade">
                                      <p:cBhvr>
                                        <p:cTn id="47" dur="1000"/>
                                        <p:tgtEl>
                                          <p:spTgt spid="665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299"/>
                                        </p:tgtEl>
                                        <p:attrNameLst>
                                          <p:attrName>style.visibility</p:attrName>
                                        </p:attrNameLst>
                                      </p:cBhvr>
                                      <p:to>
                                        <p:strVal val="visible"/>
                                      </p:to>
                                    </p:set>
                                    <p:animEffect transition="in" filter="fade">
                                      <p:cBhvr>
                                        <p:cTn id="52" dur="1000"/>
                                        <p:tgtEl>
                                          <p:spTgt spid="1229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563"/>
                                        </p:tgtEl>
                                        <p:attrNameLst>
                                          <p:attrName>style.visibility</p:attrName>
                                        </p:attrNameLst>
                                      </p:cBhvr>
                                      <p:to>
                                        <p:strVal val="visible"/>
                                      </p:to>
                                    </p:set>
                                    <p:animEffect transition="in" filter="fade">
                                      <p:cBhvr>
                                        <p:cTn id="57" dur="1000"/>
                                        <p:tgtEl>
                                          <p:spTgt spid="6656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362"/>
                                        </p:tgtEl>
                                        <p:attrNameLst>
                                          <p:attrName>style.visibility</p:attrName>
                                        </p:attrNameLst>
                                      </p:cBhvr>
                                      <p:to>
                                        <p:strVal val="visible"/>
                                      </p:to>
                                    </p:set>
                                    <p:animEffect transition="in" filter="fade">
                                      <p:cBhvr>
                                        <p:cTn id="62" dur="1000"/>
                                        <p:tgtEl>
                                          <p:spTgt spid="153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363"/>
                                        </p:tgtEl>
                                        <p:attrNameLst>
                                          <p:attrName>style.visibility</p:attrName>
                                        </p:attrNameLst>
                                      </p:cBhvr>
                                      <p:to>
                                        <p:strVal val="visible"/>
                                      </p:to>
                                    </p:set>
                                    <p:animEffect transition="in" filter="fade">
                                      <p:cBhvr>
                                        <p:cTn id="67" dur="1000"/>
                                        <p:tgtEl>
                                          <p:spTgt spid="153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365"/>
                                        </p:tgtEl>
                                        <p:attrNameLst>
                                          <p:attrName>style.visibility</p:attrName>
                                        </p:attrNameLst>
                                      </p:cBhvr>
                                      <p:to>
                                        <p:strVal val="visible"/>
                                      </p:to>
                                    </p:set>
                                    <p:animEffect transition="in" filter="fade">
                                      <p:cBhvr>
                                        <p:cTn id="72" dur="10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83568" y="1916832"/>
            <a:ext cx="7704856" cy="4081117"/>
          </a:xfrm>
          <a:prstGeom prst="rect">
            <a:avLst/>
          </a:prstGeom>
        </p:spPr>
        <p:txBody>
          <a:bodyPr wrap="square">
            <a:spAutoFit/>
          </a:bodyPr>
          <a:lstStyle/>
          <a:p>
            <a:pPr marL="342900" lvl="0" indent="-342900">
              <a:lnSpc>
                <a:spcPct val="150000"/>
              </a:lnSpc>
              <a:buFont typeface="+mj-lt"/>
              <a:buAutoNum type="arabicPeriod"/>
            </a:pPr>
            <a:r>
              <a:rPr lang="zh-CN" altLang="zh-CN" sz="2400" dirty="0"/>
              <a:t>目前从内核架构来划分，可分为微内核</a:t>
            </a:r>
            <a:r>
              <a:rPr lang="en-US" altLang="zh-CN" sz="2400" dirty="0"/>
              <a:t>(Micro Kernel)</a:t>
            </a:r>
            <a:r>
              <a:rPr lang="zh-CN" altLang="zh-CN" sz="2400" dirty="0"/>
              <a:t>和宏内核</a:t>
            </a:r>
            <a:r>
              <a:rPr lang="en-US" altLang="zh-CN" sz="2400" dirty="0"/>
              <a:t>(Monolithic Kernel)</a:t>
            </a:r>
            <a:r>
              <a:rPr lang="zh-CN" altLang="zh-CN" sz="2400" dirty="0"/>
              <a:t>，</a:t>
            </a:r>
            <a:r>
              <a:rPr lang="zh-CN" altLang="en-US" sz="2400" dirty="0"/>
              <a:t>微内核也称为小内核，宏内核也称为大内核</a:t>
            </a:r>
            <a:r>
              <a:rPr lang="en-US" altLang="zh-CN" sz="2400" dirty="0"/>
              <a:t>/</a:t>
            </a:r>
            <a:r>
              <a:rPr lang="zh-CN" altLang="en-US" sz="2400" dirty="0"/>
              <a:t>单内核</a:t>
            </a:r>
            <a:r>
              <a:rPr lang="zh-CN" altLang="zh-CN" sz="2400" dirty="0"/>
              <a:t>。</a:t>
            </a:r>
            <a:endParaRPr lang="en-US" altLang="zh-CN" sz="2400" dirty="0"/>
          </a:p>
          <a:p>
            <a:pPr marL="342900" lvl="0" indent="-342900">
              <a:lnSpc>
                <a:spcPct val="150000"/>
              </a:lnSpc>
              <a:buFont typeface="+mj-lt"/>
              <a:buAutoNum type="arabicPeriod"/>
            </a:pPr>
            <a:endParaRPr lang="zh-CN" altLang="zh-CN" sz="2400" dirty="0"/>
          </a:p>
          <a:p>
            <a:pPr marL="342900" lvl="0" indent="-342900">
              <a:lnSpc>
                <a:spcPct val="120000"/>
              </a:lnSpc>
              <a:buFont typeface="Wingdings" pitchFamily="2" charset="2"/>
              <a:buChar char="l"/>
            </a:pPr>
            <a:r>
              <a:rPr lang="zh-CN" altLang="zh-CN" sz="2400" dirty="0"/>
              <a:t>微内核</a:t>
            </a:r>
            <a:r>
              <a:rPr lang="zh-CN" altLang="en-US" sz="2400" dirty="0"/>
              <a:t>：</a:t>
            </a:r>
            <a:r>
              <a:rPr lang="zh-CN" altLang="zh-CN" sz="2400" dirty="0"/>
              <a:t>用户服务和内核服务分别运行在不同的地址空间中；</a:t>
            </a:r>
            <a:endParaRPr lang="en-US" altLang="zh-CN" sz="2400" dirty="0"/>
          </a:p>
          <a:p>
            <a:pPr marL="342900" lvl="0" indent="-342900">
              <a:lnSpc>
                <a:spcPct val="120000"/>
              </a:lnSpc>
              <a:buFont typeface="Wingdings" pitchFamily="2" charset="2"/>
              <a:buChar char="l"/>
            </a:pPr>
            <a:r>
              <a:rPr lang="zh-CN" altLang="zh-CN" sz="2400" dirty="0"/>
              <a:t>宏内核</a:t>
            </a:r>
            <a:r>
              <a:rPr lang="zh-CN" altLang="en-US" sz="2400" dirty="0"/>
              <a:t>：</a:t>
            </a:r>
            <a:r>
              <a:rPr lang="zh-CN" altLang="zh-CN" sz="2400" dirty="0"/>
              <a:t>不管是用户服务还是内核服务事实上都是内核在统一管理，它们是运行在同一地址空间中的。</a:t>
            </a:r>
          </a:p>
        </p:txBody>
      </p:sp>
      <p:sp>
        <p:nvSpPr>
          <p:cNvPr id="12" name="矩形 3"/>
          <p:cNvSpPr>
            <a:spLocks noChangeArrowheads="1"/>
          </p:cNvSpPr>
          <p:nvPr/>
        </p:nvSpPr>
        <p:spPr bwMode="auto">
          <a:xfrm>
            <a:off x="220030" y="1292181"/>
            <a:ext cx="436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latin typeface="华文楷体" pitchFamily="2" charset="-122"/>
                <a:ea typeface="华文楷体" pitchFamily="2" charset="-122"/>
              </a:rPr>
              <a:t>鸿蒙操作系统</a:t>
            </a:r>
            <a:r>
              <a:rPr lang="en-US" altLang="zh-CN" sz="2800" b="1">
                <a:latin typeface="华文楷体" pitchFamily="2" charset="-122"/>
                <a:ea typeface="华文楷体" pitchFamily="2" charset="-122"/>
              </a:rPr>
              <a:t>-</a:t>
            </a:r>
            <a:r>
              <a:rPr lang="zh-CN" altLang="en-US" sz="2800" b="1">
                <a:latin typeface="华文楷体" pitchFamily="2" charset="-122"/>
                <a:ea typeface="华文楷体" pitchFamily="2" charset="-122"/>
              </a:rPr>
              <a:t>微内核</a:t>
            </a:r>
          </a:p>
        </p:txBody>
      </p:sp>
    </p:spTree>
    <p:extLst>
      <p:ext uri="{BB962C8B-B14F-4D97-AF65-F5344CB8AC3E}">
        <p14:creationId xmlns:p14="http://schemas.microsoft.com/office/powerpoint/2010/main" val="303072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1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s://pic3.zhimg.com/v2-6818c73b6eaaab25aa6ad249c29dc1d8_r.jpg"/>
          <p:cNvPicPr/>
          <p:nvPr/>
        </p:nvPicPr>
        <p:blipFill>
          <a:blip r:embed="rId3">
            <a:extLst>
              <a:ext uri="{28A0092B-C50C-407E-A947-70E740481C1C}">
                <a14:useLocalDpi xmlns:a14="http://schemas.microsoft.com/office/drawing/2010/main" val="0"/>
              </a:ext>
            </a:extLst>
          </a:blip>
          <a:srcRect/>
          <a:stretch>
            <a:fillRect/>
          </a:stretch>
        </p:blipFill>
        <p:spPr bwMode="auto">
          <a:xfrm>
            <a:off x="107504" y="322613"/>
            <a:ext cx="5184576" cy="2969302"/>
          </a:xfrm>
          <a:prstGeom prst="rect">
            <a:avLst/>
          </a:prstGeom>
          <a:noFill/>
          <a:ln>
            <a:noFill/>
          </a:ln>
        </p:spPr>
      </p:pic>
      <p:graphicFrame>
        <p:nvGraphicFramePr>
          <p:cNvPr id="6" name="表格 5"/>
          <p:cNvGraphicFramePr>
            <a:graphicFrameLocks noGrp="1"/>
          </p:cNvGraphicFramePr>
          <p:nvPr>
            <p:extLst>
              <p:ext uri="{D42A27DB-BD31-4B8C-83A1-F6EECF244321}">
                <p14:modId xmlns:p14="http://schemas.microsoft.com/office/powerpoint/2010/main" val="1393991623"/>
              </p:ext>
            </p:extLst>
          </p:nvPr>
        </p:nvGraphicFramePr>
        <p:xfrm>
          <a:off x="2699791" y="3193608"/>
          <a:ext cx="6264696" cy="3547758"/>
        </p:xfrm>
        <a:graphic>
          <a:graphicData uri="http://schemas.openxmlformats.org/drawingml/2006/table">
            <a:tbl>
              <a:tblPr/>
              <a:tblGrid>
                <a:gridCol w="926971">
                  <a:extLst>
                    <a:ext uri="{9D8B030D-6E8A-4147-A177-3AD203B41FA5}">
                      <a16:colId xmlns:a16="http://schemas.microsoft.com/office/drawing/2014/main" val="20000"/>
                    </a:ext>
                  </a:extLst>
                </a:gridCol>
                <a:gridCol w="2431178">
                  <a:extLst>
                    <a:ext uri="{9D8B030D-6E8A-4147-A177-3AD203B41FA5}">
                      <a16:colId xmlns:a16="http://schemas.microsoft.com/office/drawing/2014/main" val="20001"/>
                    </a:ext>
                  </a:extLst>
                </a:gridCol>
                <a:gridCol w="2906547">
                  <a:extLst>
                    <a:ext uri="{9D8B030D-6E8A-4147-A177-3AD203B41FA5}">
                      <a16:colId xmlns:a16="http://schemas.microsoft.com/office/drawing/2014/main" val="20002"/>
                    </a:ext>
                  </a:extLst>
                </a:gridCol>
              </a:tblGrid>
              <a:tr h="299533">
                <a:tc>
                  <a:txBody>
                    <a:bodyPr/>
                    <a:lstStyle/>
                    <a:p>
                      <a:pPr algn="ctr" fontAlgn="ctr"/>
                      <a:r>
                        <a:rPr lang="zh-CN" altLang="en-US" sz="1600" b="0" i="0" u="none" strike="noStrike" dirty="0">
                          <a:solidFill>
                            <a:srgbClr val="000000"/>
                          </a:solidFill>
                          <a:effectLst/>
                          <a:latin typeface="宋体"/>
                        </a:rPr>
                        <a:t>　</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a:solidFill>
                            <a:srgbClr val="000000"/>
                          </a:solidFill>
                          <a:effectLst/>
                          <a:latin typeface="宋体"/>
                        </a:rPr>
                        <a:t>微内核</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a:solidFill>
                            <a:srgbClr val="000000"/>
                          </a:solidFill>
                          <a:effectLst/>
                          <a:latin typeface="宋体"/>
                        </a:rPr>
                        <a:t>宏内核</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7193">
                <a:tc>
                  <a:txBody>
                    <a:bodyPr/>
                    <a:lstStyle/>
                    <a:p>
                      <a:pPr algn="ctr" fontAlgn="ctr"/>
                      <a:r>
                        <a:rPr lang="zh-CN" altLang="en-US" sz="1400" b="0" i="0" u="none" strike="noStrike">
                          <a:solidFill>
                            <a:srgbClr val="000000"/>
                          </a:solidFill>
                          <a:effectLst/>
                          <a:latin typeface="宋体"/>
                        </a:rPr>
                        <a:t>基本概念</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用户服务和内核服务运行在不同的地址空间中</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用户服务和内核服务运行在相同的地址空间中</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3459">
                <a:tc>
                  <a:txBody>
                    <a:bodyPr/>
                    <a:lstStyle/>
                    <a:p>
                      <a:pPr algn="ctr" fontAlgn="ctr"/>
                      <a:r>
                        <a:rPr lang="zh-CN" altLang="en-US" sz="1400" b="0" i="0" u="none" strike="noStrike">
                          <a:solidFill>
                            <a:srgbClr val="000000"/>
                          </a:solidFill>
                          <a:effectLst/>
                          <a:latin typeface="宋体"/>
                        </a:rPr>
                        <a:t>尺寸</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比较小</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比微内核大</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3459">
                <a:tc>
                  <a:txBody>
                    <a:bodyPr/>
                    <a:lstStyle/>
                    <a:p>
                      <a:pPr algn="ctr" fontAlgn="ctr"/>
                      <a:r>
                        <a:rPr lang="zh-CN" altLang="en-US" sz="1400" b="0" i="0" u="none" strike="noStrike">
                          <a:solidFill>
                            <a:srgbClr val="000000"/>
                          </a:solidFill>
                          <a:effectLst/>
                          <a:latin typeface="宋体"/>
                        </a:rPr>
                        <a:t>执行速度</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慢</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快</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3459">
                <a:tc>
                  <a:txBody>
                    <a:bodyPr/>
                    <a:lstStyle/>
                    <a:p>
                      <a:pPr algn="ctr" fontAlgn="ctr"/>
                      <a:r>
                        <a:rPr lang="zh-CN" altLang="en-US" sz="1400" b="0" i="0" u="none" strike="noStrike">
                          <a:solidFill>
                            <a:srgbClr val="000000"/>
                          </a:solidFill>
                          <a:effectLst/>
                          <a:latin typeface="宋体"/>
                        </a:rPr>
                        <a:t>可扩展性</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容易扩展</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宋体"/>
                        </a:rPr>
                        <a:t>不容易扩展</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17193">
                <a:tc>
                  <a:txBody>
                    <a:bodyPr/>
                    <a:lstStyle/>
                    <a:p>
                      <a:pPr algn="ctr" fontAlgn="ctr"/>
                      <a:r>
                        <a:rPr lang="zh-CN" altLang="en-US" sz="1400" b="0" i="0" u="none" strike="noStrike" dirty="0">
                          <a:solidFill>
                            <a:srgbClr val="000000"/>
                          </a:solidFill>
                          <a:effectLst/>
                          <a:latin typeface="宋体"/>
                        </a:rPr>
                        <a:t>安全性</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单个服务崩溃不影响全局</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单个服务崩溃往往意味着整个系统崩溃</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4487">
                <a:tc>
                  <a:txBody>
                    <a:bodyPr/>
                    <a:lstStyle/>
                    <a:p>
                      <a:pPr algn="ctr" fontAlgn="ctr"/>
                      <a:r>
                        <a:rPr lang="zh-CN" altLang="en-US" sz="1400" b="0" i="0" u="none" strike="noStrike" dirty="0">
                          <a:solidFill>
                            <a:srgbClr val="000000"/>
                          </a:solidFill>
                          <a:effectLst/>
                          <a:latin typeface="宋体"/>
                        </a:rPr>
                        <a:t>代码开发</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需要开发的代码量大</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平台提供的代码多，相对需要开发的代码量少</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42275">
                <a:tc>
                  <a:txBody>
                    <a:bodyPr/>
                    <a:lstStyle/>
                    <a:p>
                      <a:pPr algn="ctr" fontAlgn="ctr"/>
                      <a:r>
                        <a:rPr lang="zh-CN" altLang="en-US" sz="1400" b="0" i="0" u="none" strike="noStrike" dirty="0">
                          <a:solidFill>
                            <a:srgbClr val="000000"/>
                          </a:solidFill>
                          <a:effectLst/>
                          <a:latin typeface="宋体"/>
                        </a:rPr>
                        <a:t>并行性</a:t>
                      </a:r>
                    </a:p>
                  </a:txBody>
                  <a:tcPr marL="9245" marR="9245" marT="9245" marB="0"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较强</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宋体"/>
                        </a:rPr>
                        <a:t>较弱</a:t>
                      </a:r>
                    </a:p>
                  </a:txBody>
                  <a:tcPr marL="9245" marR="9245" marT="9245" marB="0" anchor="ctr">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06700">
                <a:tc>
                  <a:txBody>
                    <a:bodyPr/>
                    <a:lstStyle/>
                    <a:p>
                      <a:pPr algn="ctr" fontAlgn="ctr"/>
                      <a:r>
                        <a:rPr lang="zh-CN" altLang="en-US" sz="1400" b="0" i="0" u="none" strike="noStrike" dirty="0">
                          <a:solidFill>
                            <a:srgbClr val="000000"/>
                          </a:solidFill>
                          <a:effectLst/>
                          <a:latin typeface="宋体"/>
                        </a:rPr>
                        <a:t>例子</a:t>
                      </a:r>
                    </a:p>
                  </a:txBody>
                  <a:tcPr marL="9245" marR="9245" marT="92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宋体"/>
                        </a:rPr>
                        <a:t>Mac OS X，Minix，Harmony OS，L4Linux，Sybian</a:t>
                      </a:r>
                    </a:p>
                  </a:txBody>
                  <a:tcPr marL="9245" marR="9245" marT="92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宋体"/>
                        </a:rPr>
                        <a:t>Unix</a:t>
                      </a:r>
                      <a:r>
                        <a:rPr lang="zh-CN" altLang="en-US" sz="1400" b="0" i="0" u="none" strike="noStrike" dirty="0">
                          <a:solidFill>
                            <a:srgbClr val="000000"/>
                          </a:solidFill>
                          <a:effectLst/>
                          <a:latin typeface="宋体"/>
                        </a:rPr>
                        <a:t>，</a:t>
                      </a:r>
                      <a:r>
                        <a:rPr lang="en-US" sz="1400" b="0" i="0" u="none" strike="noStrike" dirty="0" err="1">
                          <a:solidFill>
                            <a:srgbClr val="000000"/>
                          </a:solidFill>
                          <a:effectLst/>
                          <a:latin typeface="宋体"/>
                        </a:rPr>
                        <a:t>Linux，Android,BSDs</a:t>
                      </a:r>
                      <a:r>
                        <a:rPr lang="en-US" sz="1400" b="0" i="0" u="none" strike="noStrike" dirty="0">
                          <a:solidFill>
                            <a:srgbClr val="000000"/>
                          </a:solidFill>
                          <a:effectLst/>
                          <a:latin typeface="宋体"/>
                        </a:rPr>
                        <a:t>(Free </a:t>
                      </a:r>
                      <a:r>
                        <a:rPr lang="en-US" sz="1400" b="0" i="0" u="none" strike="noStrike" dirty="0" err="1">
                          <a:solidFill>
                            <a:srgbClr val="000000"/>
                          </a:solidFill>
                          <a:effectLst/>
                          <a:latin typeface="宋体"/>
                        </a:rPr>
                        <a:t>BSD,Open</a:t>
                      </a:r>
                      <a:r>
                        <a:rPr lang="en-US" sz="1400" b="0" i="0" u="none" strike="noStrike" dirty="0">
                          <a:solidFill>
                            <a:srgbClr val="000000"/>
                          </a:solidFill>
                          <a:effectLst/>
                          <a:latin typeface="宋体"/>
                        </a:rPr>
                        <a:t> </a:t>
                      </a:r>
                      <a:r>
                        <a:rPr lang="en-US" sz="1400" b="0" i="0" u="none" strike="noStrike" dirty="0" err="1">
                          <a:solidFill>
                            <a:srgbClr val="000000"/>
                          </a:solidFill>
                          <a:effectLst/>
                          <a:latin typeface="宋体"/>
                        </a:rPr>
                        <a:t>BSD,Net</a:t>
                      </a:r>
                      <a:r>
                        <a:rPr lang="en-US" sz="1400" b="0" i="0" u="none" strike="noStrike" dirty="0">
                          <a:solidFill>
                            <a:srgbClr val="000000"/>
                          </a:solidFill>
                          <a:effectLst/>
                          <a:latin typeface="宋体"/>
                        </a:rPr>
                        <a:t> BSD),Microsoft Windows(95,98,Me),DOS</a:t>
                      </a:r>
                    </a:p>
                  </a:txBody>
                  <a:tcPr marL="9245" marR="9245" marT="92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TextBox 3"/>
          <p:cNvSpPr txBox="1"/>
          <p:nvPr/>
        </p:nvSpPr>
        <p:spPr>
          <a:xfrm>
            <a:off x="6660232" y="2223812"/>
            <a:ext cx="1423792" cy="592536"/>
          </a:xfrm>
          <a:prstGeom prst="rect">
            <a:avLst/>
          </a:prstGeom>
          <a:solidFill>
            <a:srgbClr val="FF0000"/>
          </a:solidFill>
        </p:spPr>
        <p:txBody>
          <a:bodyPr wrap="square" rtlCol="0" anchor="ctr">
            <a:noAutofit/>
          </a:bodyPr>
          <a:lstStyle/>
          <a:p>
            <a:pPr algn="ctr"/>
            <a:r>
              <a:rPr lang="en-US" altLang="zh-CN" sz="3200" b="1" dirty="0">
                <a:solidFill>
                  <a:schemeClr val="bg1"/>
                </a:solidFill>
                <a:latin typeface="Times New Roman" pitchFamily="18" charset="0"/>
                <a:ea typeface="黑体" pitchFamily="49" charset="-122"/>
                <a:cs typeface="Times New Roman" pitchFamily="18" charset="0"/>
              </a:rPr>
              <a:t>BSOD</a:t>
            </a:r>
            <a:endParaRPr lang="zh-CN" altLang="en-US" sz="3200" b="1" dirty="0">
              <a:solidFill>
                <a:schemeClr val="bg1"/>
              </a:solidFill>
              <a:latin typeface="Times New Roman" pitchFamily="18" charset="0"/>
              <a:ea typeface="黑体" pitchFamily="49" charset="-122"/>
              <a:cs typeface="Times New Roman" pitchFamily="18" charset="0"/>
            </a:endParaRPr>
          </a:p>
        </p:txBody>
      </p:sp>
      <p:pic>
        <p:nvPicPr>
          <p:cNvPr id="14338" name="Picture 2" descr="https://bkimg.cdn.bcebos.com/pic/500fd9f9d72a6059519e02052e34349b033bba27?x-bce-process=image/watermark,image_d2F0ZXIvYmFpa2U5Mg==,g_7,xp_5,yp_5/format,f_auto"/>
          <p:cNvPicPr>
            <a:picLocks noChangeAspect="1" noChangeArrowheads="1"/>
          </p:cNvPicPr>
          <p:nvPr/>
        </p:nvPicPr>
        <p:blipFill rotWithShape="1">
          <a:blip r:embed="rId4">
            <a:extLst>
              <a:ext uri="{28A0092B-C50C-407E-A947-70E740481C1C}">
                <a14:useLocalDpi xmlns:a14="http://schemas.microsoft.com/office/drawing/2010/main" val="0"/>
              </a:ext>
            </a:extLst>
          </a:blip>
          <a:srcRect b="14370"/>
          <a:stretch/>
        </p:blipFill>
        <p:spPr bwMode="auto">
          <a:xfrm>
            <a:off x="107504" y="329194"/>
            <a:ext cx="5760641" cy="369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8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4*#ppt_w"/>
                                          </p:val>
                                        </p:tav>
                                        <p:tav tm="100000">
                                          <p:val>
                                            <p:strVal val="#ppt_w"/>
                                          </p:val>
                                        </p:tav>
                                      </p:tavLst>
                                    </p:anim>
                                    <p:anim calcmode="lin" valueType="num">
                                      <p:cBhvr>
                                        <p:cTn id="13" dur="5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338"/>
                                        </p:tgtEl>
                                        <p:attrNameLst>
                                          <p:attrName>style.visibility</p:attrName>
                                        </p:attrNameLst>
                                      </p:cBhvr>
                                      <p:to>
                                        <p:strVal val="visible"/>
                                      </p:to>
                                    </p:set>
                                    <p:anim calcmode="lin" valueType="num">
                                      <p:cBhvr>
                                        <p:cTn id="18" dur="500" fill="hold"/>
                                        <p:tgtEl>
                                          <p:spTgt spid="14338"/>
                                        </p:tgtEl>
                                        <p:attrNameLst>
                                          <p:attrName>ppt_w</p:attrName>
                                        </p:attrNameLst>
                                      </p:cBhvr>
                                      <p:tavLst>
                                        <p:tav tm="0">
                                          <p:val>
                                            <p:fltVal val="0"/>
                                          </p:val>
                                        </p:tav>
                                        <p:tav tm="100000">
                                          <p:val>
                                            <p:strVal val="#ppt_w"/>
                                          </p:val>
                                        </p:tav>
                                      </p:tavLst>
                                    </p:anim>
                                    <p:anim calcmode="lin" valueType="num">
                                      <p:cBhvr>
                                        <p:cTn id="19" dur="500" fill="hold"/>
                                        <p:tgtEl>
                                          <p:spTgt spid="14338"/>
                                        </p:tgtEl>
                                        <p:attrNameLst>
                                          <p:attrName>ppt_h</p:attrName>
                                        </p:attrNameLst>
                                      </p:cBhvr>
                                      <p:tavLst>
                                        <p:tav tm="0">
                                          <p:val>
                                            <p:fltVal val="0"/>
                                          </p:val>
                                        </p:tav>
                                        <p:tav tm="100000">
                                          <p:val>
                                            <p:strVal val="#ppt_h"/>
                                          </p:val>
                                        </p:tav>
                                      </p:tavLst>
                                    </p:anim>
                                    <p:animEffect transition="in" filter="fade">
                                      <p:cBhvr>
                                        <p:cTn id="20" dur="500"/>
                                        <p:tgtEl>
                                          <p:spTgt spid="143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338"/>
                                        </p:tgtEl>
                                      </p:cBhvr>
                                    </p:animEffect>
                                    <p:set>
                                      <p:cBhvr>
                                        <p:cTn id="28" dur="1" fill="hold">
                                          <p:stCondLst>
                                            <p:cond delay="499"/>
                                          </p:stCondLst>
                                        </p:cTn>
                                        <p:tgtEl>
                                          <p:spTgt spid="14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ORDER" val="true"/>
  <p:tag name="PROBLEMSCORE" val="4.0"/>
  <p:tag name="PROBLEMBLANK" val="[{&quot;num&quot;:1,&quot;caseSensitive&quot;:false,&quot;fuzzyMatch&quot;:false,&quot;Score&quot;:1.0,&quot;answers&quot;:[&quot;处理机&quot;]},{&quot;num&quot;:2,&quot;caseSensitive&quot;:false,&quot;fuzzyMatch&quot;:false,&quot;Score&quot;:1.0,&quot;answers&quot;:[&quot;存储器&quot;]},{&quot;num&quot;:3,&quot;caseSensitive&quot;:false,&quot;fuzzyMatch&quot;:false,&quot;Score&quot;:1.0,&quot;answers&quot;:[&quot;外设&quot;]},{&quot;num&quot;:4,&quot;caseSensitive&quot;:false,&quot;fuzzyMatch&quot;:false,&quot;Score&quot;:1.0,&quot;answers&quot;:[&quot;文件&quo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2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sample">
  <a:themeElements>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1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1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1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sample">
  <a:themeElements>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3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3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3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sample">
  <a:themeElements>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1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1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1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sample">
  <a:themeElements>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3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3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3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ample">
  <a:themeElements>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1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1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1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sample">
  <a:themeElements>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fontScheme name="3_sample">
      <a:majorFont>
        <a:latin typeface="Verdana"/>
        <a:ea typeface="隶书"/>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sample 1">
        <a:dk1>
          <a:srgbClr val="1D528D"/>
        </a:dk1>
        <a:lt1>
          <a:srgbClr val="FFFFFF"/>
        </a:lt1>
        <a:dk2>
          <a:srgbClr val="000000"/>
        </a:dk2>
        <a:lt2>
          <a:srgbClr val="C0C0C0"/>
        </a:lt2>
        <a:accent1>
          <a:srgbClr val="1B9AD9"/>
        </a:accent1>
        <a:accent2>
          <a:srgbClr val="1DB3AC"/>
        </a:accent2>
        <a:accent3>
          <a:srgbClr val="FFFFFF"/>
        </a:accent3>
        <a:accent4>
          <a:srgbClr val="174578"/>
        </a:accent4>
        <a:accent5>
          <a:srgbClr val="ABCAE9"/>
        </a:accent5>
        <a:accent6>
          <a:srgbClr val="19A29B"/>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3_sample 2">
        <a:dk1>
          <a:srgbClr val="003366"/>
        </a:dk1>
        <a:lt1>
          <a:srgbClr val="FFFFFF"/>
        </a:lt1>
        <a:dk2>
          <a:srgbClr val="000000"/>
        </a:dk2>
        <a:lt2>
          <a:srgbClr val="C0C0C0"/>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3_sample 3">
        <a:dk1>
          <a:srgbClr val="1D528D"/>
        </a:dk1>
        <a:lt1>
          <a:srgbClr val="FFFFFF"/>
        </a:lt1>
        <a:dk2>
          <a:srgbClr val="000000"/>
        </a:dk2>
        <a:lt2>
          <a:srgbClr val="C0C0C0"/>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4254</TotalTime>
  <Pages>0</Pages>
  <Words>4100</Words>
  <Characters>0</Characters>
  <Application>Microsoft Office PowerPoint</Application>
  <DocSecurity>0</DocSecurity>
  <PresentationFormat>全屏显示(4:3)</PresentationFormat>
  <Lines>0</Lines>
  <Paragraphs>597</Paragraphs>
  <Slides>61</Slides>
  <Notes>5</Notes>
  <HiddenSlides>0</HiddenSlides>
  <MMClips>0</MMClips>
  <ScaleCrop>false</ScaleCrop>
  <HeadingPairs>
    <vt:vector size="8" baseType="variant">
      <vt:variant>
        <vt:lpstr>已用的字体</vt:lpstr>
      </vt:variant>
      <vt:variant>
        <vt:i4>13</vt:i4>
      </vt:variant>
      <vt:variant>
        <vt:lpstr>主题</vt:lpstr>
      </vt:variant>
      <vt:variant>
        <vt:i4>6</vt:i4>
      </vt:variant>
      <vt:variant>
        <vt:lpstr>嵌入 OLE 服务器</vt:lpstr>
      </vt:variant>
      <vt:variant>
        <vt:i4>1</vt:i4>
      </vt:variant>
      <vt:variant>
        <vt:lpstr>幻灯片标题</vt:lpstr>
      </vt:variant>
      <vt:variant>
        <vt:i4>61</vt:i4>
      </vt:variant>
    </vt:vector>
  </HeadingPairs>
  <TitlesOfParts>
    <vt:vector size="81" baseType="lpstr">
      <vt:lpstr>黑体</vt:lpstr>
      <vt:lpstr>华文楷体</vt:lpstr>
      <vt:lpstr>楷体_GB2312</vt:lpstr>
      <vt:lpstr>隶书</vt:lpstr>
      <vt:lpstr>宋体</vt:lpstr>
      <vt:lpstr>Microsoft Yahei</vt:lpstr>
      <vt:lpstr>Arial</vt:lpstr>
      <vt:lpstr>Franklin Gothic Book</vt:lpstr>
      <vt:lpstr>Franklin Gothic Medium</vt:lpstr>
      <vt:lpstr>Times New Roman</vt:lpstr>
      <vt:lpstr>Verdana</vt:lpstr>
      <vt:lpstr>Wingdings</vt:lpstr>
      <vt:lpstr>Wingdings 2</vt:lpstr>
      <vt:lpstr>1_sample</vt:lpstr>
      <vt:lpstr>3_sample</vt:lpstr>
      <vt:lpstr>5_sample</vt:lpstr>
      <vt:lpstr>6_sample</vt:lpstr>
      <vt:lpstr>2_sample</vt:lpstr>
      <vt:lpstr>4_sample</vt:lpstr>
      <vt:lpstr>Microsoft Graph Chart</vt:lpstr>
      <vt:lpstr>PowerPoint 演示文稿</vt:lpstr>
      <vt:lpstr>PowerPoint 演示文稿</vt:lpstr>
      <vt:lpstr>PowerPoint 演示文稿</vt:lpstr>
      <vt:lpstr>PowerPoint 演示文稿</vt:lpstr>
      <vt:lpstr>PowerPoint 演示文稿</vt:lpstr>
      <vt:lpstr>课程简介—what is？</vt:lpstr>
      <vt:lpstr>课程简介——How many?</vt:lpstr>
      <vt:lpstr>PowerPoint 演示文稿</vt:lpstr>
      <vt:lpstr>PowerPoint 演示文稿</vt:lpstr>
      <vt:lpstr>PowerPoint 演示文稿</vt:lpstr>
      <vt:lpstr>PowerPoint 演示文稿</vt:lpstr>
      <vt:lpstr>课程简介—Important？</vt:lpstr>
      <vt:lpstr>课程简介—Important？</vt:lpstr>
      <vt:lpstr>课程简介—What？教材与参考书</vt:lpstr>
      <vt:lpstr>课程简介—成绩构成</vt:lpstr>
      <vt:lpstr>PowerPoint 演示文稿</vt:lpstr>
      <vt:lpstr>PowerPoint 演示文稿</vt:lpstr>
      <vt:lpstr>PowerPoint 演示文稿</vt:lpstr>
      <vt:lpstr>PowerPoint 演示文稿</vt:lpstr>
      <vt:lpstr>第一章   操作系统引论</vt:lpstr>
      <vt:lpstr>1.1 操作系统的目标和作用</vt:lpstr>
      <vt:lpstr>操作系统的作用</vt:lpstr>
      <vt:lpstr>操作系统的作用</vt:lpstr>
      <vt:lpstr>操作系统的作用</vt:lpstr>
      <vt:lpstr>操作系统的作用</vt:lpstr>
      <vt:lpstr>1.1 操作系统的目标和作用</vt:lpstr>
      <vt:lpstr>PowerPoint 演示文稿</vt:lpstr>
      <vt:lpstr>PowerPoint 演示文稿</vt:lpstr>
      <vt:lpstr>PowerPoint 演示文稿</vt:lpstr>
      <vt:lpstr>PowerPoint 演示文稿</vt:lpstr>
      <vt:lpstr>PowerPoint 演示文稿</vt:lpstr>
      <vt:lpstr>第一章   操作系统引论</vt:lpstr>
      <vt:lpstr>操作系统的发展过程</vt:lpstr>
      <vt:lpstr>人工操作阶段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多道批处理系统</vt:lpstr>
      <vt:lpstr>多道批处理系统</vt:lpstr>
      <vt:lpstr>单道程序运行情况</vt:lpstr>
      <vt:lpstr>多道程序运行情况</vt:lpstr>
      <vt:lpstr>多道批处理系统的优缺点</vt:lpstr>
      <vt:lpstr>多道批处理系统的特征</vt:lpstr>
      <vt:lpstr>多道批处理系统需要解决的问题</vt:lpstr>
      <vt:lpstr>操作系统的定义</vt:lpstr>
      <vt:lpstr>单道和多道批处理的比较</vt:lpstr>
      <vt:lpstr>多道批处理系统的资源利用</vt:lpstr>
      <vt:lpstr>PowerPoint 演示文稿</vt:lpstr>
      <vt:lpstr>A、B同时运行的情况</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SoftDev</dc:creator>
  <cp:lastModifiedBy>李 柯剑</cp:lastModifiedBy>
  <cp:revision>399</cp:revision>
  <dcterms:created xsi:type="dcterms:W3CDTF">2007-03-13T02:22:35Z</dcterms:created>
  <dcterms:modified xsi:type="dcterms:W3CDTF">2022-12-12T09:02:30Z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